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6" r:id="rId14"/>
    <p:sldId id="275" r:id="rId15"/>
    <p:sldId id="267" r:id="rId16"/>
    <p:sldId id="268" r:id="rId17"/>
    <p:sldId id="272" r:id="rId18"/>
    <p:sldId id="269" r:id="rId19"/>
    <p:sldId id="270" r:id="rId20"/>
    <p:sldId id="271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75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12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0AFF-9B89-4CE1-BE32-23DBFB86310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A4AABB-E4F5-4039-920D-4B124EBCA3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0AFF-9B89-4CE1-BE32-23DBFB86310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AABB-E4F5-4039-920D-4B124EBCA33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A4AABB-E4F5-4039-920D-4B124EBCA3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0AFF-9B89-4CE1-BE32-23DBFB86310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0AFF-9B89-4CE1-BE32-23DBFB86310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A4AABB-E4F5-4039-920D-4B124EBCA3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0AFF-9B89-4CE1-BE32-23DBFB86310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A4AABB-E4F5-4039-920D-4B124EBCA3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E820AFF-9B89-4CE1-BE32-23DBFB86310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AABB-E4F5-4039-920D-4B124EBCA3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0AFF-9B89-4CE1-BE32-23DBFB86310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A4AABB-E4F5-4039-920D-4B124EBCA33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0AFF-9B89-4CE1-BE32-23DBFB86310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A4AABB-E4F5-4039-920D-4B124EBCA3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0AFF-9B89-4CE1-BE32-23DBFB86310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A4AABB-E4F5-4039-920D-4B124EBCA3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A4AABB-E4F5-4039-920D-4B124EBCA33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0AFF-9B89-4CE1-BE32-23DBFB86310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A4AABB-E4F5-4039-920D-4B124EBCA3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E820AFF-9B89-4CE1-BE32-23DBFB86310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E820AFF-9B89-4CE1-BE32-23DBFB86310E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A4AABB-E4F5-4039-920D-4B124EBCA33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1920’s Political, Social, Economic Happenings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Herbert Hoover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Campaign Phrase – “Wonderful Prosperity”.  The sky is the limit for American wealth/prosperity.</a:t>
            </a:r>
          </a:p>
          <a:p>
            <a:pPr lvl="1"/>
            <a:r>
              <a:rPr lang="en-US" dirty="0" smtClean="0"/>
              <a:t>Richest .1% = 34% of all bank savings</a:t>
            </a:r>
          </a:p>
          <a:p>
            <a:pPr lvl="1"/>
            <a:r>
              <a:rPr lang="en-US" dirty="0" smtClean="0"/>
              <a:t>Poorest 80% = no savings.</a:t>
            </a:r>
          </a:p>
          <a:p>
            <a:r>
              <a:rPr lang="en-US" dirty="0" smtClean="0"/>
              <a:t>Stock Market – A “market” where people meet to buy/sell ownership in private companies.</a:t>
            </a:r>
          </a:p>
          <a:p>
            <a:r>
              <a:rPr lang="en-US" dirty="0" smtClean="0"/>
              <a:t>Brokers/Speculators – investors in the stock market</a:t>
            </a:r>
          </a:p>
          <a:p>
            <a:r>
              <a:rPr lang="en-US" dirty="0" smtClean="0"/>
              <a:t>Speculation – buying stock/bonds for the purpose of increasing value over time.</a:t>
            </a:r>
          </a:p>
          <a:p>
            <a:r>
              <a:rPr lang="en-US" dirty="0" smtClean="0"/>
              <a:t>Stock – ownership in a company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Bond – Loan to government or company paid back with interest or a lump sum amount.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32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rules governing buying/selling stock.</a:t>
            </a:r>
          </a:p>
          <a:p>
            <a:r>
              <a:rPr lang="en-US" dirty="0" smtClean="0"/>
              <a:t>“Buying on the Margin” – plop down 10% of the cost per share of stock, borrow the rest on credit.</a:t>
            </a:r>
          </a:p>
          <a:p>
            <a:r>
              <a:rPr lang="en-US" dirty="0" smtClean="0"/>
              <a:t>Bull Market – overall stock values increase in value over a short period of time.</a:t>
            </a:r>
          </a:p>
          <a:p>
            <a:r>
              <a:rPr lang="en-US" dirty="0" smtClean="0"/>
              <a:t>Bear Market – overall stock values decrease in value over a period of time.</a:t>
            </a:r>
          </a:p>
          <a:p>
            <a:r>
              <a:rPr lang="en-US" dirty="0" smtClean="0"/>
              <a:t>Bubble – overinflated value of a stock.  Not a realistic price.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Market Bubble 1929ish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46344" cy="533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1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714"/>
            <a:ext cx="8796098" cy="63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81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Market Bubble 2013?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60466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17" y="3352800"/>
            <a:ext cx="546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4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Market Crash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John J. </a:t>
            </a:r>
            <a:r>
              <a:rPr lang="en-US" dirty="0" err="1" smtClean="0"/>
              <a:t>Raskob</a:t>
            </a:r>
            <a:r>
              <a:rPr lang="en-US" dirty="0" smtClean="0"/>
              <a:t> – Influential trader.  Buy! Buy! Buy!  No way the market will ever go down.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Dow Jones 36000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Speculation.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Loan from </a:t>
            </a:r>
            <a:r>
              <a:rPr lang="en-US" dirty="0" err="1" smtClean="0"/>
              <a:t>bankish</a:t>
            </a:r>
            <a:r>
              <a:rPr lang="en-US" dirty="0" smtClean="0"/>
              <a:t> place.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Buying on margin with loan </a:t>
            </a:r>
          </a:p>
          <a:p>
            <a:pPr marL="0" indent="0">
              <a:buNone/>
            </a:pPr>
            <a:r>
              <a:rPr lang="en-US" dirty="0" smtClean="0"/>
              <a:t>       from </a:t>
            </a:r>
            <a:r>
              <a:rPr lang="en-US" dirty="0" err="1" smtClean="0"/>
              <a:t>bankish</a:t>
            </a:r>
            <a:r>
              <a:rPr lang="en-US" dirty="0" smtClean="0"/>
              <a:t> place.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Weakness in the Economy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Black Tuesday – Stock values collapse.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8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 in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Overproduction of industrial/agricultural goods.</a:t>
            </a:r>
          </a:p>
          <a:p>
            <a:r>
              <a:rPr lang="en-US" dirty="0" smtClean="0"/>
              <a:t>Farmers bought extra land to produce extra crops during WWI.  Price values declined after WWI because extra supply lowers cost.  </a:t>
            </a:r>
          </a:p>
          <a:p>
            <a:r>
              <a:rPr lang="en-US" dirty="0" smtClean="0"/>
              <a:t>To make up for the lower cost of wheat, corn, etc., farmers produce </a:t>
            </a:r>
            <a:r>
              <a:rPr lang="en-US" i="1" dirty="0" smtClean="0"/>
              <a:t>even more</a:t>
            </a:r>
            <a:r>
              <a:rPr lang="en-US" dirty="0" smtClean="0"/>
              <a:t> goods, lower prices further.</a:t>
            </a:r>
          </a:p>
          <a:p>
            <a:r>
              <a:rPr lang="en-US" dirty="0" smtClean="0"/>
              <a:t>Farmers can’t make enough money to recoup cost, land gets foreclosed.</a:t>
            </a:r>
          </a:p>
          <a:p>
            <a:r>
              <a:rPr lang="en-US" dirty="0" smtClean="0"/>
              <a:t>Ditto with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Production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2295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134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Panic!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GDP (GNP) – value of all goods/services produced in the US any given year.</a:t>
            </a:r>
          </a:p>
          <a:p>
            <a:pPr lvl="1"/>
            <a:r>
              <a:rPr lang="en-US" dirty="0" smtClean="0"/>
              <a:t>1933 – GDP fell by ½</a:t>
            </a:r>
          </a:p>
          <a:p>
            <a:r>
              <a:rPr lang="en-US" dirty="0" smtClean="0"/>
              <a:t>Bank sector trouble.  Foreclosed property means no income for banks.  No income, banks shut down…with your savings in the bank.</a:t>
            </a:r>
          </a:p>
          <a:p>
            <a:r>
              <a:rPr lang="en-US" dirty="0" smtClean="0"/>
              <a:t>No savings?  What happens if you lose your job?  </a:t>
            </a:r>
          </a:p>
          <a:p>
            <a:r>
              <a:rPr lang="en-US" dirty="0" smtClean="0"/>
              <a:t>No house.  </a:t>
            </a:r>
          </a:p>
          <a:p>
            <a:r>
              <a:rPr lang="en-US" dirty="0" smtClean="0"/>
              <a:t>Uh-oh.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22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Business cycle – Is this just a up-down roller-coaster cycle of business?</a:t>
            </a:r>
          </a:p>
          <a:p>
            <a:r>
              <a:rPr lang="en-US" dirty="0" smtClean="0"/>
              <a:t>Smoot-Hawley Tariff – increased tariffs on imported goods to promote American good purchases.</a:t>
            </a:r>
          </a:p>
          <a:p>
            <a:r>
              <a:rPr lang="en-US" dirty="0" smtClean="0"/>
              <a:t>Rugged Individualism – This tough time will make us all tougher in the end.  What doesn’t kill you…</a:t>
            </a:r>
          </a:p>
          <a:p>
            <a:r>
              <a:rPr lang="en-US" dirty="0" smtClean="0"/>
              <a:t>Ag. Marketing Act – US </a:t>
            </a:r>
            <a:r>
              <a:rPr lang="en-US" dirty="0" err="1" smtClean="0"/>
              <a:t>gov</a:t>
            </a:r>
            <a:r>
              <a:rPr lang="en-US" dirty="0" smtClean="0"/>
              <a:t> buys excess crops lowering supply, increasing prices.</a:t>
            </a:r>
          </a:p>
          <a:p>
            <a:r>
              <a:rPr lang="en-US" dirty="0" smtClean="0"/>
              <a:t>Home Loan Bank Act – loans to people to keep paying their mortgages.</a:t>
            </a:r>
          </a:p>
          <a:p>
            <a:r>
              <a:rPr lang="en-US" dirty="0" smtClean="0"/>
              <a:t>Reconstruction Finance Corp – </a:t>
            </a:r>
            <a:r>
              <a:rPr lang="en-US" dirty="0" err="1" smtClean="0"/>
              <a:t>Gov</a:t>
            </a:r>
            <a:r>
              <a:rPr lang="en-US" dirty="0" smtClean="0"/>
              <a:t> program loaning money to big industries to stay open, produce goods, keep people employed.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5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 Mongering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Scare – Fear of communist infiltration in US society</a:t>
            </a:r>
          </a:p>
          <a:p>
            <a:r>
              <a:rPr lang="en-US" dirty="0" smtClean="0"/>
              <a:t>Palmer Raids – Attorney General ordering the lockup of suspected anarchists/communists</a:t>
            </a:r>
          </a:p>
          <a:p>
            <a:r>
              <a:rPr lang="en-US" dirty="0" err="1" smtClean="0"/>
              <a:t>Scheneck</a:t>
            </a:r>
            <a:r>
              <a:rPr lang="en-US" dirty="0" smtClean="0"/>
              <a:t> v. U.S. – </a:t>
            </a:r>
            <a:r>
              <a:rPr lang="en-US" dirty="0" err="1" smtClean="0"/>
              <a:t>Gov</a:t>
            </a:r>
            <a:r>
              <a:rPr lang="en-US" dirty="0" smtClean="0"/>
              <a:t> is justified in prosecuting free speech issues if a “clear and present danger” is at issue.</a:t>
            </a:r>
          </a:p>
          <a:p>
            <a:r>
              <a:rPr lang="en-US" dirty="0" smtClean="0"/>
              <a:t>Sacco and Vanzetti – prosecuted, convicted, executed for personal beliefs rather than evidence.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Moral Hazard – </a:t>
            </a:r>
            <a:r>
              <a:rPr lang="en-US" dirty="0" err="1" smtClean="0"/>
              <a:t>Gov</a:t>
            </a:r>
            <a:r>
              <a:rPr lang="en-US" dirty="0" smtClean="0"/>
              <a:t> bailout of business, industry, etc., removes incentive to not fail.  </a:t>
            </a:r>
          </a:p>
          <a:p>
            <a:r>
              <a:rPr lang="en-US" dirty="0" smtClean="0"/>
              <a:t>“Too big to fail.”</a:t>
            </a:r>
          </a:p>
          <a:p>
            <a:r>
              <a:rPr lang="en-US" dirty="0" smtClean="0"/>
              <a:t>GM – Go bankrupt.  Learn the lesson!  </a:t>
            </a:r>
          </a:p>
          <a:p>
            <a:r>
              <a:rPr lang="en-US" dirty="0" smtClean="0"/>
              <a:t>But…400,000 people lose their jobs.  </a:t>
            </a:r>
          </a:p>
          <a:p>
            <a:r>
              <a:rPr lang="en-US" dirty="0" smtClean="0"/>
              <a:t>Ripple effects – diners, retail, cars.  Nationwide consequences.</a:t>
            </a:r>
          </a:p>
          <a:p>
            <a:r>
              <a:rPr lang="en-US" dirty="0" smtClean="0"/>
              <a:t>1930’s – End of capitalism?</a:t>
            </a:r>
          </a:p>
          <a:p>
            <a:r>
              <a:rPr lang="en-US" dirty="0" smtClean="0"/>
              <a:t>2008 – Repeat of Great Depression?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42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Federal Reserve –</a:t>
            </a:r>
          </a:p>
          <a:p>
            <a:r>
              <a:rPr lang="en-US" dirty="0" smtClean="0"/>
              <a:t>Monetary Policy – </a:t>
            </a:r>
          </a:p>
          <a:p>
            <a:r>
              <a:rPr lang="en-US" dirty="0" smtClean="0"/>
              <a:t>Interest Rate –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42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1"/>
            <a:ext cx="8839200" cy="587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6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Strikes – Boston Police Strike, Steel and Coal strikes struck down by Warren G. Harding administration.</a:t>
            </a:r>
          </a:p>
          <a:p>
            <a:pPr lvl="1"/>
            <a:r>
              <a:rPr lang="en-US" dirty="0" smtClean="0"/>
              <a:t>There is no right to strike against the public safety by anybody, anywhere, anytime.”</a:t>
            </a:r>
          </a:p>
          <a:p>
            <a:r>
              <a:rPr lang="en-US" dirty="0" smtClean="0"/>
              <a:t>United Mine Workers – agreed to not strike during WWI, but protested wages after war was over.  </a:t>
            </a:r>
            <a:r>
              <a:rPr lang="en-US" dirty="0" err="1" smtClean="0"/>
              <a:t>Gov</a:t>
            </a:r>
            <a:r>
              <a:rPr lang="en-US" dirty="0" smtClean="0"/>
              <a:t> forced them to go back to work.</a:t>
            </a:r>
          </a:p>
        </p:txBody>
      </p:sp>
    </p:spTree>
    <p:extLst>
      <p:ext uri="{BB962C8B-B14F-4D97-AF65-F5344CB8AC3E}">
        <p14:creationId xmlns:p14="http://schemas.microsoft.com/office/powerpoint/2010/main" val="26529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“Return to Normalcy” – get the federal government back to a laissez-faire (hands off) role in business/labor/international issues</a:t>
            </a:r>
          </a:p>
          <a:p>
            <a:r>
              <a:rPr lang="en-US" dirty="0" smtClean="0"/>
              <a:t>President Warren G. Harding elected protesting progressive leadership.</a:t>
            </a:r>
          </a:p>
          <a:p>
            <a:pPr lvl="1"/>
            <a:r>
              <a:rPr lang="en-US" dirty="0" smtClean="0"/>
              <a:t>Pro-business, anti-labor, low-or-no taxes, high protective tariffs, anti-immigration.</a:t>
            </a:r>
          </a:p>
          <a:p>
            <a:r>
              <a:rPr lang="en-US" dirty="0" smtClean="0"/>
              <a:t>Isolationist – avoiding political or cultural involvement in foreign affairs.</a:t>
            </a:r>
          </a:p>
          <a:p>
            <a:r>
              <a:rPr lang="en-US" dirty="0" smtClean="0"/>
              <a:t>Disarmament – No military (navy), no chance of military conflict.  </a:t>
            </a:r>
            <a:endParaRPr lang="en-US" dirty="0"/>
          </a:p>
          <a:p>
            <a:pPr lvl="1"/>
            <a:r>
              <a:rPr lang="en-US" dirty="0" smtClean="0"/>
              <a:t>Washington Conference: US/foreign countries limit navies.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4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Nativism – favoring US born peeps.</a:t>
            </a:r>
          </a:p>
          <a:p>
            <a:pPr lvl="1"/>
            <a:r>
              <a:rPr lang="en-US" dirty="0" smtClean="0"/>
              <a:t>Anti-city: immigrants go to the cities (slums)</a:t>
            </a:r>
          </a:p>
          <a:p>
            <a:pPr lvl="1"/>
            <a:r>
              <a:rPr lang="en-US" dirty="0" smtClean="0"/>
              <a:t>Unions resented immigrants (scabs)</a:t>
            </a:r>
          </a:p>
          <a:p>
            <a:pPr lvl="1"/>
            <a:r>
              <a:rPr lang="en-US" dirty="0" smtClean="0"/>
              <a:t>Anarchists/communists (red scare)</a:t>
            </a:r>
          </a:p>
          <a:p>
            <a:r>
              <a:rPr lang="en-US" dirty="0" smtClean="0"/>
              <a:t>No League of Nations</a:t>
            </a:r>
          </a:p>
          <a:p>
            <a:r>
              <a:rPr lang="en-US" dirty="0" err="1" smtClean="0"/>
              <a:t>Fordney-McCumber</a:t>
            </a:r>
            <a:r>
              <a:rPr lang="en-US" dirty="0" smtClean="0"/>
              <a:t> Tariff – raise tariff rates on all imported goods.  Make the goods more expensive than American-made goods.</a:t>
            </a:r>
          </a:p>
          <a:p>
            <a:r>
              <a:rPr lang="en-US" dirty="0" smtClean="0"/>
              <a:t>Kellogg-Briand Pact: 15 nations agreed not to use the threat of war in dealing with one another.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795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Warren G. Harding – Republican.  </a:t>
            </a:r>
            <a:endParaRPr lang="en-US" dirty="0"/>
          </a:p>
          <a:p>
            <a:r>
              <a:rPr lang="en-US" dirty="0" smtClean="0"/>
              <a:t>Sec of Treasury – Andrew Mellow</a:t>
            </a:r>
          </a:p>
          <a:p>
            <a:r>
              <a:rPr lang="en-US" dirty="0" smtClean="0"/>
              <a:t>Sec of Commerce – Herbert Hoover</a:t>
            </a:r>
          </a:p>
          <a:p>
            <a:pPr lvl="1"/>
            <a:r>
              <a:rPr lang="en-US" dirty="0" err="1" smtClean="0"/>
              <a:t>Gov</a:t>
            </a:r>
            <a:r>
              <a:rPr lang="en-US" dirty="0" smtClean="0"/>
              <a:t> should not regulate business.  Capitalism at its finest.</a:t>
            </a:r>
          </a:p>
          <a:p>
            <a:r>
              <a:rPr lang="en-US" dirty="0" smtClean="0"/>
              <a:t>Fix debt and grow the economy at the same time: </a:t>
            </a:r>
            <a:r>
              <a:rPr lang="en-US" u="sng" dirty="0" smtClean="0"/>
              <a:t>Trickle Down Economics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Eliminate debt by cutting spending on government programs (sequester)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(a)Cut taxes on the wealthy and they (b) buy more stuff which (c) increases demand and that increases (d) jobs.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Teapot Dome Scandal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“Ohio Gang” group of WGH buddies lined their pockets with bribes from special interests.</a:t>
            </a:r>
          </a:p>
          <a:p>
            <a:r>
              <a:rPr lang="en-US" dirty="0" smtClean="0"/>
              <a:t>Teapot Dome Scandal: WGH knew his White House associates were leasing federal lands to oil interests and not giving the money to the federal government.</a:t>
            </a:r>
          </a:p>
          <a:p>
            <a:r>
              <a:rPr lang="en-US" dirty="0" smtClean="0"/>
              <a:t>Harding died before problems came to light.</a:t>
            </a:r>
          </a:p>
          <a:p>
            <a:r>
              <a:rPr lang="en-US" dirty="0" smtClean="0"/>
              <a:t>VP Calvin Coolidge becomes president.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 Calvin Coolidge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Gov</a:t>
            </a:r>
            <a:r>
              <a:rPr lang="en-US" dirty="0" smtClean="0"/>
              <a:t> agencies (ICC and FTC) are supposed to end trusts.  </a:t>
            </a:r>
          </a:p>
          <a:p>
            <a:r>
              <a:rPr lang="en-US" dirty="0" smtClean="0"/>
              <a:t>Coolidge appointed fellas who were business friendly.</a:t>
            </a:r>
          </a:p>
          <a:p>
            <a:r>
              <a:rPr lang="en-US" dirty="0" smtClean="0"/>
              <a:t>Coolidge appointed pro-business judges </a:t>
            </a:r>
          </a:p>
          <a:p>
            <a:r>
              <a:rPr lang="en-US" dirty="0" smtClean="0"/>
              <a:t>Sec. of Treasury was the 3</a:t>
            </a:r>
            <a:r>
              <a:rPr lang="en-US" baseline="30000" dirty="0" smtClean="0"/>
              <a:t>rd</a:t>
            </a:r>
            <a:r>
              <a:rPr lang="en-US" dirty="0" smtClean="0"/>
              <a:t> wealthiest person in the United States.  </a:t>
            </a:r>
          </a:p>
          <a:p>
            <a:r>
              <a:rPr lang="en-US" dirty="0" smtClean="0"/>
              <a:t>Millionaires paid less than 1/3 of the taxes in 1926 than in 1921.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Laissez-Faire 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Tax cuts lead to lots of excess money.</a:t>
            </a:r>
          </a:p>
          <a:p>
            <a:r>
              <a:rPr lang="en-US" dirty="0" smtClean="0"/>
              <a:t>Invest or spend?</a:t>
            </a:r>
          </a:p>
          <a:p>
            <a:r>
              <a:rPr lang="en-US" dirty="0" smtClean="0"/>
              <a:t>1,000 business mergers for efficiency.</a:t>
            </a:r>
          </a:p>
          <a:p>
            <a:r>
              <a:rPr lang="en-US" dirty="0" smtClean="0"/>
              <a:t>200 corporations worth ½ of national wealth.</a:t>
            </a:r>
          </a:p>
          <a:p>
            <a:pPr lvl="1"/>
            <a:r>
              <a:rPr lang="en-US" dirty="0" smtClean="0"/>
              <a:t>Dow Jones</a:t>
            </a:r>
          </a:p>
          <a:p>
            <a:r>
              <a:rPr lang="en-US" dirty="0" smtClean="0"/>
              <a:t>American Plan – eliminate union negotiations from the workplace.  Reduce protections for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8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3026</TotalTime>
  <Words>1092</Words>
  <Application>Microsoft Office PowerPoint</Application>
  <PresentationFormat>On-screen Show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1920’s Political, Social, Economic Happenings</vt:lpstr>
      <vt:lpstr>Fear Mongering</vt:lpstr>
      <vt:lpstr>Labor</vt:lpstr>
      <vt:lpstr>Politics</vt:lpstr>
      <vt:lpstr>Isolation</vt:lpstr>
      <vt:lpstr>Economics</vt:lpstr>
      <vt:lpstr>Teapot Dome Scandal</vt:lpstr>
      <vt:lpstr>Silent Calvin Coolidge</vt:lpstr>
      <vt:lpstr>Laissez-Faire Capitalism</vt:lpstr>
      <vt:lpstr>Herbert Hoover</vt:lpstr>
      <vt:lpstr>Deregulation</vt:lpstr>
      <vt:lpstr>Stock Market Bubble 1929ish</vt:lpstr>
      <vt:lpstr>PowerPoint Presentation</vt:lpstr>
      <vt:lpstr>Stock Market Bubble 2013?</vt:lpstr>
      <vt:lpstr>Stock Market Crash</vt:lpstr>
      <vt:lpstr>Weakness in the Economy</vt:lpstr>
      <vt:lpstr>Industrial Production</vt:lpstr>
      <vt:lpstr>Don’t Panic!</vt:lpstr>
      <vt:lpstr>What to do</vt:lpstr>
      <vt:lpstr>Issues</vt:lpstr>
      <vt:lpstr>What to do?</vt:lpstr>
      <vt:lpstr>PowerPoint Presentation</vt:lpstr>
    </vt:vector>
  </TitlesOfParts>
  <Company>SJO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1920’s Political, Social, Economic Happenings</dc:title>
  <dc:creator>beckettd</dc:creator>
  <cp:lastModifiedBy>beckettd</cp:lastModifiedBy>
  <cp:revision>16</cp:revision>
  <dcterms:created xsi:type="dcterms:W3CDTF">2013-04-09T12:54:37Z</dcterms:created>
  <dcterms:modified xsi:type="dcterms:W3CDTF">2014-05-01T13:41:28Z</dcterms:modified>
</cp:coreProperties>
</file>