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420" autoAdjust="0"/>
  </p:normalViewPr>
  <p:slideViewPr>
    <p:cSldViewPr>
      <p:cViewPr varScale="1">
        <p:scale>
          <a:sx n="75" d="100"/>
          <a:sy n="75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82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52E115-1F4F-45A2-B4C6-B9E5E5DBA6F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322FB-3304-44D9-86D2-59B9194DCAA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cvaSnmqZ4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EcvaSnmqZ40?version=3&amp;hl=en_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tYdjbpBk6A" TargetMode="External"/><Relationship Id="rId2" Type="http://schemas.openxmlformats.org/officeDocument/2006/relationships/hyperlink" Target="http://www.youtube.com/watch?v=GK907TwM7q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http://www.youtube.com/v/YtYdjbpBk6A?version=3&amp;hl=en_US" TargetMode="External"/><Relationship Id="rId1" Type="http://schemas.openxmlformats.org/officeDocument/2006/relationships/video" Target="http://www.youtube.com/v/GK907TwM7q0?version=3&amp;hl=en_US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news.com/video/watch/?id=4674643n?source=search_vide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3FgakSEDf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http://www.youtube.com/v/yoeSnG-dUFw?version=3&amp;hl=en_US" TargetMode="External"/><Relationship Id="rId1" Type="http://schemas.openxmlformats.org/officeDocument/2006/relationships/video" Target="http://www.youtube.com/v/028gd8Sn3m0?version=3&amp;hl=en_U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the Cold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Tiananmen Square, Beijing marked protests of some 100,000 young folk against Chinese communist rule.</a:t>
            </a:r>
          </a:p>
          <a:p>
            <a:r>
              <a:rPr lang="en-US" dirty="0" smtClean="0"/>
              <a:t>Calls for economic and political changes were demanded; changes like those that occurred in Russia were the core demands.</a:t>
            </a:r>
          </a:p>
          <a:p>
            <a:r>
              <a:rPr lang="en-US" dirty="0" smtClean="0"/>
              <a:t>Protests ensue for 2 months.  Did China fall like USSR?</a:t>
            </a:r>
          </a:p>
          <a:p>
            <a:r>
              <a:rPr lang="en-US" dirty="0" smtClean="0"/>
              <a:t>Nope.  China sends in the tanks, kills (Dozen?  Hundreds?  Thousands?) people and disperses the protests.  Protests over.  </a:t>
            </a:r>
            <a:r>
              <a:rPr lang="en-US" dirty="0" smtClean="0">
                <a:hlinkClick r:id="rId2"/>
              </a:rPr>
              <a:t>Tank man.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cvaSnmqZ40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2599" y="1371600"/>
            <a:ext cx="5706533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beginning of the 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Mikhail Gorbachev – Last Soviet premier</a:t>
            </a:r>
          </a:p>
          <a:p>
            <a:r>
              <a:rPr lang="en-US" dirty="0" smtClean="0"/>
              <a:t>Reformer – Glasnost and Perestroika</a:t>
            </a:r>
          </a:p>
          <a:p>
            <a:r>
              <a:rPr lang="en-US" dirty="0" smtClean="0"/>
              <a:t>Glasnost – Transparency in debate and communication in Soviet society.  Openness and freedom of communication</a:t>
            </a:r>
          </a:p>
          <a:p>
            <a:r>
              <a:rPr lang="en-US" dirty="0" smtClean="0"/>
              <a:t>Perestroika – government and economic reforms including: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elections for </a:t>
            </a:r>
            <a:r>
              <a:rPr lang="en-US" dirty="0" err="1" smtClean="0"/>
              <a:t>gov</a:t>
            </a:r>
            <a:r>
              <a:rPr lang="en-US" dirty="0" smtClean="0"/>
              <a:t> positions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reforms allowing free market ideas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Thaw in relations between US and Russia was questioned by hard-liners in Russia</a:t>
            </a:r>
          </a:p>
          <a:p>
            <a:r>
              <a:rPr lang="en-US" dirty="0" smtClean="0"/>
              <a:t>Fragmentation in the leadership of the Communist Party</a:t>
            </a:r>
          </a:p>
          <a:p>
            <a:r>
              <a:rPr lang="en-US" dirty="0" smtClean="0"/>
              <a:t>Economic downturn in Soviet economy led more people lacking food and basic necessities</a:t>
            </a:r>
          </a:p>
          <a:p>
            <a:r>
              <a:rPr lang="en-US" dirty="0" smtClean="0"/>
              <a:t>Massive military spending prevented investment in industry and agriculture</a:t>
            </a:r>
          </a:p>
          <a:p>
            <a:r>
              <a:rPr lang="en-US" dirty="0" smtClean="0"/>
              <a:t>Glasnost freed up dissent in Russia/East Europe</a:t>
            </a:r>
          </a:p>
          <a:p>
            <a:r>
              <a:rPr lang="en-US" dirty="0" smtClean="0"/>
              <a:t>Perestroika exacerbated free market wants in Russia and East Europe.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Berlin Wall?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E. and W. Germany divided after WWII</a:t>
            </a:r>
          </a:p>
          <a:p>
            <a:r>
              <a:rPr lang="en-US" dirty="0" smtClean="0"/>
              <a:t>West Germany is a democratic, capitalist country, East Germany is a communist, command economy country.</a:t>
            </a:r>
          </a:p>
          <a:p>
            <a:r>
              <a:rPr lang="en-US" dirty="0" smtClean="0"/>
              <a:t>Open border between W. Ger. and E. Ger. went from open to guarded to closed to heavily fortified.</a:t>
            </a:r>
          </a:p>
          <a:p>
            <a:r>
              <a:rPr lang="en-US" dirty="0" smtClean="0"/>
              <a:t>Wall built in 1961 to prevent the “Brain Drain” of highly educated Eastern Europeans fleeing to western societies via Berlin (which was still open).</a:t>
            </a:r>
          </a:p>
          <a:p>
            <a:r>
              <a:rPr lang="en-US" dirty="0" smtClean="0"/>
              <a:t>Becomes the symbol of the Cold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Wall Fell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speeches at the Wall: </a:t>
            </a:r>
            <a:r>
              <a:rPr lang="en-US" dirty="0" smtClean="0">
                <a:hlinkClick r:id="rId2"/>
              </a:rPr>
              <a:t>Kennedy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Reagan </a:t>
            </a:r>
            <a:r>
              <a:rPr lang="en-US" dirty="0" smtClean="0"/>
              <a:t>make it a central issue in the Cold War.</a:t>
            </a:r>
          </a:p>
          <a:p>
            <a:r>
              <a:rPr lang="en-US" dirty="0" smtClean="0"/>
              <a:t>Fall of 1989, Hungary, Romania, Czechoslovakia, Poland, Latvia, Estonia, Lithuania, virtually all of the Soviet satellites are throwing communist leaders out the door.  </a:t>
            </a:r>
          </a:p>
          <a:p>
            <a:r>
              <a:rPr lang="en-US" dirty="0" smtClean="0"/>
              <a:t>November, 1989, E. Germany will no longer enforce border security.</a:t>
            </a:r>
          </a:p>
          <a:p>
            <a:r>
              <a:rPr lang="en-US" dirty="0" smtClean="0"/>
              <a:t>November, 9</a:t>
            </a:r>
            <a:r>
              <a:rPr lang="en-US" baseline="30000" dirty="0" smtClean="0"/>
              <a:t>th</a:t>
            </a:r>
            <a:r>
              <a:rPr lang="en-US" dirty="0" smtClean="0"/>
              <a:t> 1989, the wall is breeched, pecked and holes created ending the separation of Berlin. </a:t>
            </a:r>
          </a:p>
          <a:p>
            <a:r>
              <a:rPr lang="en-US" dirty="0" smtClean="0"/>
              <a:t>October, 1990, East and West Germany unite and become Germany.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Kennedy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295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Reagan</a:t>
            </a:r>
            <a:endParaRPr lang="en-US" dirty="0"/>
          </a:p>
        </p:txBody>
      </p:sp>
      <p:pic>
        <p:nvPicPr>
          <p:cNvPr id="5" name="GK907TwM7q0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1828800"/>
            <a:ext cx="4267200" cy="3200400"/>
          </a:xfrm>
          <a:prstGeom prst="rect">
            <a:avLst/>
          </a:prstGeom>
        </p:spPr>
      </p:pic>
      <p:pic>
        <p:nvPicPr>
          <p:cNvPr id="6" name="YtYdjbpBk6A?version=3&amp;hl=en_US"/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816157" y="18288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like </a:t>
            </a:r>
            <a:r>
              <a:rPr lang="en-US" dirty="0" smtClean="0"/>
              <a:t>that, </a:t>
            </a:r>
            <a:r>
              <a:rPr lang="en-US" dirty="0" smtClean="0"/>
              <a:t>he’s gone.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Soviets pull out of Afghanistan, essentially allowing it to become an independent country.</a:t>
            </a:r>
          </a:p>
          <a:p>
            <a:r>
              <a:rPr lang="en-US" dirty="0" smtClean="0">
                <a:hlinkClick r:id="rId2"/>
              </a:rPr>
              <a:t>Chernobyl </a:t>
            </a:r>
            <a:r>
              <a:rPr lang="en-US" dirty="0" smtClean="0"/>
              <a:t>accident brought about despair against government reaction to disasters (US’ Katrina)</a:t>
            </a:r>
          </a:p>
          <a:p>
            <a:r>
              <a:rPr lang="en-US" dirty="0" smtClean="0"/>
              <a:t>Soviets inform Eastern European countries it will not send in troops to put down demonstrations or rebellions against communist-led governments</a:t>
            </a:r>
          </a:p>
          <a:p>
            <a:r>
              <a:rPr lang="en-US" dirty="0" smtClean="0"/>
              <a:t>Solidarity – Political movement in Poland challenging communist leadership.  Leads to free elections between communists and non-communists for government offices.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</a:t>
            </a:r>
            <a:r>
              <a:rPr lang="en-US" dirty="0" smtClean="0">
                <a:hlinkClick r:id="rId2"/>
              </a:rPr>
              <a:t>USSR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Eastern European governments becoming independent, just a matter of time before USSR</a:t>
            </a:r>
          </a:p>
          <a:p>
            <a:r>
              <a:rPr lang="en-US" dirty="0" smtClean="0"/>
              <a:t>Gorbachev moves Russia toward a democratic government by reforming (perestroika) the </a:t>
            </a:r>
            <a:r>
              <a:rPr lang="en-US" dirty="0" err="1" smtClean="0"/>
              <a:t>gov</a:t>
            </a:r>
            <a:r>
              <a:rPr lang="en-US" dirty="0" smtClean="0"/>
              <a:t>. structure.  Gorbachev </a:t>
            </a:r>
            <a:r>
              <a:rPr lang="en-US" dirty="0" err="1" smtClean="0"/>
              <a:t>sorta</a:t>
            </a:r>
            <a:r>
              <a:rPr lang="en-US" dirty="0" smtClean="0"/>
              <a:t> steps aside.</a:t>
            </a:r>
          </a:p>
          <a:p>
            <a:r>
              <a:rPr lang="en-US" dirty="0" smtClean="0"/>
              <a:t>Boris Yeltsin becomes first elected president of Russia.  </a:t>
            </a:r>
          </a:p>
          <a:p>
            <a:r>
              <a:rPr lang="en-US" dirty="0" smtClean="0"/>
              <a:t>August 19, 1991 – Coup d'état.  Communist hard-liners overthrow Gorbachev and reinstitute old school Soviet control.  Lasts 2 days.</a:t>
            </a:r>
          </a:p>
          <a:p>
            <a:r>
              <a:rPr lang="en-US" dirty="0" smtClean="0"/>
              <a:t>Tanks sent into Moscow by hardliners to break up crowd demonstrations.</a:t>
            </a:r>
          </a:p>
          <a:p>
            <a:r>
              <a:rPr lang="en-US" dirty="0" smtClean="0"/>
              <a:t>Military refuses to obey, pledges to not fire on crowd</a:t>
            </a:r>
          </a:p>
          <a:p>
            <a:r>
              <a:rPr lang="en-US" dirty="0" smtClean="0"/>
              <a:t>Coup is over.  Leader against the coup is Boris Yeltsin.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Collapse!</a:t>
            </a:r>
            <a:endParaRPr lang="en-US" dirty="0"/>
          </a:p>
        </p:txBody>
      </p:sp>
      <p:pic>
        <p:nvPicPr>
          <p:cNvPr id="3" name="028gd8Sn3m0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81600" y="3543300"/>
            <a:ext cx="3657600" cy="2743200"/>
          </a:xfrm>
          <a:prstGeom prst="rect">
            <a:avLst/>
          </a:prstGeom>
        </p:spPr>
      </p:pic>
      <p:pic>
        <p:nvPicPr>
          <p:cNvPr id="4" name="yoeSnG-dUFw?version=3&amp;hl=en_US"/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0" y="2133600"/>
            <a:ext cx="4978400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266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Resignation of MG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Failed Coup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6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</TotalTime>
  <Words>587</Words>
  <Application>Microsoft Office PowerPoint</Application>
  <PresentationFormat>On-screen Show (4:3)</PresentationFormat>
  <Paragraphs>51</Paragraphs>
  <Slides>11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End of the Cold War</vt:lpstr>
      <vt:lpstr>The beginning of the end.</vt:lpstr>
      <vt:lpstr>Problems in Russia</vt:lpstr>
      <vt:lpstr>Remember the Berlin Wall?</vt:lpstr>
      <vt:lpstr>The Wall Fell Down</vt:lpstr>
      <vt:lpstr>Speeches</vt:lpstr>
      <vt:lpstr>And like that, he’s gone.</vt:lpstr>
      <vt:lpstr>No more USSR</vt:lpstr>
      <vt:lpstr>Collapse!</vt:lpstr>
      <vt:lpstr>China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the Cold War</dc:title>
  <dc:creator>beckettd</dc:creator>
  <cp:lastModifiedBy>beckettd</cp:lastModifiedBy>
  <cp:revision>38</cp:revision>
  <dcterms:created xsi:type="dcterms:W3CDTF">2009-05-05T13:23:24Z</dcterms:created>
  <dcterms:modified xsi:type="dcterms:W3CDTF">2011-12-09T16:10:55Z</dcterms:modified>
</cp:coreProperties>
</file>