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58" r:id="rId5"/>
    <p:sldId id="259" r:id="rId6"/>
    <p:sldId id="264" r:id="rId7"/>
    <p:sldId id="265" r:id="rId8"/>
    <p:sldId id="269" r:id="rId9"/>
    <p:sldId id="260" r:id="rId10"/>
    <p:sldId id="267" r:id="rId11"/>
    <p:sldId id="266" r:id="rId12"/>
    <p:sldId id="261" r:id="rId13"/>
    <p:sldId id="262" r:id="rId14"/>
    <p:sldId id="26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9" autoAdjust="0"/>
    <p:restoredTop sz="86355" autoAdjust="0"/>
  </p:normalViewPr>
  <p:slideViewPr>
    <p:cSldViewPr>
      <p:cViewPr varScale="1">
        <p:scale>
          <a:sx n="64" d="100"/>
          <a:sy n="64" d="100"/>
        </p:scale>
        <p:origin x="12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9F1567-C28F-4DD0-9B6A-42E8C5ED7AA7}"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9E14E-4E78-42E3-B149-F853870A8061}" type="slidenum">
              <a:rPr lang="en-US" smtClean="0"/>
              <a:t>‹#›</a:t>
            </a:fld>
            <a:endParaRPr lang="en-US"/>
          </a:p>
        </p:txBody>
      </p:sp>
    </p:spTree>
    <p:extLst>
      <p:ext uri="{BB962C8B-B14F-4D97-AF65-F5344CB8AC3E}">
        <p14:creationId xmlns:p14="http://schemas.microsoft.com/office/powerpoint/2010/main" val="406074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9F1567-C28F-4DD0-9B6A-42E8C5ED7AA7}"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9E14E-4E78-42E3-B149-F853870A8061}" type="slidenum">
              <a:rPr lang="en-US" smtClean="0"/>
              <a:t>‹#›</a:t>
            </a:fld>
            <a:endParaRPr lang="en-US"/>
          </a:p>
        </p:txBody>
      </p:sp>
    </p:spTree>
    <p:extLst>
      <p:ext uri="{BB962C8B-B14F-4D97-AF65-F5344CB8AC3E}">
        <p14:creationId xmlns:p14="http://schemas.microsoft.com/office/powerpoint/2010/main" val="683940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9F1567-C28F-4DD0-9B6A-42E8C5ED7AA7}"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9E14E-4E78-42E3-B149-F853870A8061}" type="slidenum">
              <a:rPr lang="en-US" smtClean="0"/>
              <a:t>‹#›</a:t>
            </a:fld>
            <a:endParaRPr lang="en-US"/>
          </a:p>
        </p:txBody>
      </p:sp>
    </p:spTree>
    <p:extLst>
      <p:ext uri="{BB962C8B-B14F-4D97-AF65-F5344CB8AC3E}">
        <p14:creationId xmlns:p14="http://schemas.microsoft.com/office/powerpoint/2010/main" val="1834120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9F1567-C28F-4DD0-9B6A-42E8C5ED7AA7}"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9E14E-4E78-42E3-B149-F853870A8061}" type="slidenum">
              <a:rPr lang="en-US" smtClean="0"/>
              <a:t>‹#›</a:t>
            </a:fld>
            <a:endParaRPr lang="en-US"/>
          </a:p>
        </p:txBody>
      </p:sp>
    </p:spTree>
    <p:extLst>
      <p:ext uri="{BB962C8B-B14F-4D97-AF65-F5344CB8AC3E}">
        <p14:creationId xmlns:p14="http://schemas.microsoft.com/office/powerpoint/2010/main" val="591229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9F1567-C28F-4DD0-9B6A-42E8C5ED7AA7}"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9E14E-4E78-42E3-B149-F853870A8061}" type="slidenum">
              <a:rPr lang="en-US" smtClean="0"/>
              <a:t>‹#›</a:t>
            </a:fld>
            <a:endParaRPr lang="en-US"/>
          </a:p>
        </p:txBody>
      </p:sp>
    </p:spTree>
    <p:extLst>
      <p:ext uri="{BB962C8B-B14F-4D97-AF65-F5344CB8AC3E}">
        <p14:creationId xmlns:p14="http://schemas.microsoft.com/office/powerpoint/2010/main" val="1413431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9F1567-C28F-4DD0-9B6A-42E8C5ED7AA7}" type="datetimeFigureOut">
              <a:rPr lang="en-US" smtClean="0"/>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9E14E-4E78-42E3-B149-F853870A8061}" type="slidenum">
              <a:rPr lang="en-US" smtClean="0"/>
              <a:t>‹#›</a:t>
            </a:fld>
            <a:endParaRPr lang="en-US"/>
          </a:p>
        </p:txBody>
      </p:sp>
    </p:spTree>
    <p:extLst>
      <p:ext uri="{BB962C8B-B14F-4D97-AF65-F5344CB8AC3E}">
        <p14:creationId xmlns:p14="http://schemas.microsoft.com/office/powerpoint/2010/main" val="1509111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9F1567-C28F-4DD0-9B6A-42E8C5ED7AA7}" type="datetimeFigureOut">
              <a:rPr lang="en-US" smtClean="0"/>
              <a:t>11/30/2015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89E14E-4E78-42E3-B149-F853870A8061}" type="slidenum">
              <a:rPr lang="en-US" smtClean="0"/>
              <a:t>‹#›</a:t>
            </a:fld>
            <a:endParaRPr lang="en-US"/>
          </a:p>
        </p:txBody>
      </p:sp>
    </p:spTree>
    <p:extLst>
      <p:ext uri="{BB962C8B-B14F-4D97-AF65-F5344CB8AC3E}">
        <p14:creationId xmlns:p14="http://schemas.microsoft.com/office/powerpoint/2010/main" val="326032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9F1567-C28F-4DD0-9B6A-42E8C5ED7AA7}" type="datetimeFigureOut">
              <a:rPr lang="en-US" smtClean="0"/>
              <a:t>11/30/2015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9E14E-4E78-42E3-B149-F853870A8061}" type="slidenum">
              <a:rPr lang="en-US" smtClean="0"/>
              <a:t>‹#›</a:t>
            </a:fld>
            <a:endParaRPr lang="en-US"/>
          </a:p>
        </p:txBody>
      </p:sp>
    </p:spTree>
    <p:extLst>
      <p:ext uri="{BB962C8B-B14F-4D97-AF65-F5344CB8AC3E}">
        <p14:creationId xmlns:p14="http://schemas.microsoft.com/office/powerpoint/2010/main" val="745734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F1567-C28F-4DD0-9B6A-42E8C5ED7AA7}" type="datetimeFigureOut">
              <a:rPr lang="en-US" smtClean="0"/>
              <a:t>11/30/2015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89E14E-4E78-42E3-B149-F853870A8061}" type="slidenum">
              <a:rPr lang="en-US" smtClean="0"/>
              <a:t>‹#›</a:t>
            </a:fld>
            <a:endParaRPr lang="en-US"/>
          </a:p>
        </p:txBody>
      </p:sp>
    </p:spTree>
    <p:extLst>
      <p:ext uri="{BB962C8B-B14F-4D97-AF65-F5344CB8AC3E}">
        <p14:creationId xmlns:p14="http://schemas.microsoft.com/office/powerpoint/2010/main" val="478802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9F1567-C28F-4DD0-9B6A-42E8C5ED7AA7}" type="datetimeFigureOut">
              <a:rPr lang="en-US" smtClean="0"/>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9E14E-4E78-42E3-B149-F853870A8061}" type="slidenum">
              <a:rPr lang="en-US" smtClean="0"/>
              <a:t>‹#›</a:t>
            </a:fld>
            <a:endParaRPr lang="en-US"/>
          </a:p>
        </p:txBody>
      </p:sp>
    </p:spTree>
    <p:extLst>
      <p:ext uri="{BB962C8B-B14F-4D97-AF65-F5344CB8AC3E}">
        <p14:creationId xmlns:p14="http://schemas.microsoft.com/office/powerpoint/2010/main" val="474482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9F1567-C28F-4DD0-9B6A-42E8C5ED7AA7}" type="datetimeFigureOut">
              <a:rPr lang="en-US" smtClean="0"/>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9E14E-4E78-42E3-B149-F853870A8061}" type="slidenum">
              <a:rPr lang="en-US" smtClean="0"/>
              <a:t>‹#›</a:t>
            </a:fld>
            <a:endParaRPr lang="en-US"/>
          </a:p>
        </p:txBody>
      </p:sp>
    </p:spTree>
    <p:extLst>
      <p:ext uri="{BB962C8B-B14F-4D97-AF65-F5344CB8AC3E}">
        <p14:creationId xmlns:p14="http://schemas.microsoft.com/office/powerpoint/2010/main" val="791955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F1567-C28F-4DD0-9B6A-42E8C5ED7AA7}" type="datetimeFigureOut">
              <a:rPr lang="en-US" smtClean="0"/>
              <a:t>11/30/2015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9E14E-4E78-42E3-B149-F853870A8061}" type="slidenum">
              <a:rPr lang="en-US" smtClean="0"/>
              <a:t>‹#›</a:t>
            </a:fld>
            <a:endParaRPr lang="en-US"/>
          </a:p>
        </p:txBody>
      </p:sp>
    </p:spTree>
    <p:extLst>
      <p:ext uri="{BB962C8B-B14F-4D97-AF65-F5344CB8AC3E}">
        <p14:creationId xmlns:p14="http://schemas.microsoft.com/office/powerpoint/2010/main" val="3284263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research.stlouisfed.org/fred2/graph/?g=2L56"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research.stlouisfed.org/fred2/graph/?g=2L5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research.stlouisfed.org/fred2/graph/?g=2M02"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census.gov/foreign-trade/balance/c5700.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George H.W. Bush</a:t>
            </a:r>
            <a:endParaRPr lang="en-US" dirty="0"/>
          </a:p>
        </p:txBody>
      </p:sp>
      <p:sp>
        <p:nvSpPr>
          <p:cNvPr id="3" name="Subtitle 2"/>
          <p:cNvSpPr>
            <a:spLocks noGrp="1"/>
          </p:cNvSpPr>
          <p:nvPr>
            <p:ph type="subTitle" idx="1"/>
          </p:nvPr>
        </p:nvSpPr>
        <p:spPr/>
        <p:txBody>
          <a:bodyPr/>
          <a:lstStyle/>
          <a:p>
            <a:r>
              <a:rPr lang="en-US" dirty="0" smtClean="0"/>
              <a:t>And Bill Clinton</a:t>
            </a:r>
            <a:endParaRPr lang="en-US" dirty="0"/>
          </a:p>
        </p:txBody>
      </p:sp>
      <p:pic>
        <p:nvPicPr>
          <p:cNvPr id="1026" name="Picture 2" descr="http://d1ztsg4rmigwf6.cloudfront.net/images/academic/americanpresident/xbush_podium.jpg.pagespeed.ic.WOAm4_8odF.web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064" y="381000"/>
            <a:ext cx="29464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ages.politico.com/global/news/100929_bill_clinton_face_ap_3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0096" y="4419600"/>
            <a:ext cx="3162416"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012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3.gstatic.com/images?q=tbn:ANd9GcTTxQwQaGDuhyQULiFKknM-k3XBOD5qQ2hZ96Gu_RvBDlfYsQKzyWDC2h-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7772400" cy="4844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72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ic.independent.co.uk/s3fs-public/thumbnails/image/2014/06/03/22/pg-31-tiananmen-6-a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33400"/>
            <a:ext cx="7772400" cy="582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793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the Cold War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Fall of the Berlin Wall in 1989.  President Bush doesn’t gloat.  “I’m very pleased,” he says.  But that’s basically it.  Doesn’t want to anger the hardliners in Russia.  </a:t>
            </a:r>
          </a:p>
          <a:p>
            <a:r>
              <a:rPr lang="en-US" dirty="0" smtClean="0"/>
              <a:t>START – Strategic Arms Limitation Treaty – reduces the total nuclear warhead stockpile</a:t>
            </a:r>
          </a:p>
          <a:p>
            <a:r>
              <a:rPr lang="en-US" dirty="0" smtClean="0"/>
              <a:t>GHWB cultivates relationships with Russians so when the fall of the Soviet Union occurs on December 25, 1991, the US is in good graces with the first freely elected president of Russia, Boris Yeltsin.</a:t>
            </a:r>
            <a:endParaRPr lang="en-US" dirty="0"/>
          </a:p>
        </p:txBody>
      </p:sp>
    </p:spTree>
    <p:extLst>
      <p:ext uri="{BB962C8B-B14F-4D97-AF65-F5344CB8AC3E}">
        <p14:creationId xmlns:p14="http://schemas.microsoft.com/office/powerpoint/2010/main" val="217822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Persian Gulf War</a:t>
            </a:r>
            <a:endParaRPr lang="en-US" dirty="0"/>
          </a:p>
        </p:txBody>
      </p:sp>
      <p:sp>
        <p:nvSpPr>
          <p:cNvPr id="3" name="Content Placeholder 2"/>
          <p:cNvSpPr>
            <a:spLocks noGrp="1"/>
          </p:cNvSpPr>
          <p:nvPr>
            <p:ph idx="1"/>
          </p:nvPr>
        </p:nvSpPr>
        <p:spPr/>
        <p:txBody>
          <a:bodyPr/>
          <a:lstStyle/>
          <a:p>
            <a:r>
              <a:rPr lang="en-US" dirty="0" smtClean="0"/>
              <a:t>Iranian Revolution (1979) – Iran goes from ally to enemy of the US.  Need a balance in the region.</a:t>
            </a:r>
          </a:p>
          <a:p>
            <a:r>
              <a:rPr lang="en-US" dirty="0" smtClean="0"/>
              <a:t>Iraq!  US financially buys Saddam’s loyalty.  Gives him weapons, chemical weapons, cash to hate Iran.  Iran-Iraq War ensues from 1980-1988.  1,000,000 people killed.</a:t>
            </a:r>
          </a:p>
          <a:p>
            <a:r>
              <a:rPr lang="en-US" dirty="0" smtClean="0"/>
              <a:t>UN brokered resolution stops the war.  </a:t>
            </a:r>
            <a:endParaRPr lang="en-US" dirty="0"/>
          </a:p>
        </p:txBody>
      </p:sp>
    </p:spTree>
    <p:extLst>
      <p:ext uri="{BB962C8B-B14F-4D97-AF65-F5344CB8AC3E}">
        <p14:creationId xmlns:p14="http://schemas.microsoft.com/office/powerpoint/2010/main" val="25288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Persian Gulf War</a:t>
            </a:r>
            <a:endParaRPr lang="en-US" dirty="0"/>
          </a:p>
        </p:txBody>
      </p:sp>
      <p:sp>
        <p:nvSpPr>
          <p:cNvPr id="3" name="Content Placeholder 2"/>
          <p:cNvSpPr>
            <a:spLocks noGrp="1"/>
          </p:cNvSpPr>
          <p:nvPr>
            <p:ph idx="1"/>
          </p:nvPr>
        </p:nvSpPr>
        <p:spPr/>
        <p:txBody>
          <a:bodyPr>
            <a:normAutofit fontScale="92500" lnSpcReduction="20000"/>
          </a:bodyPr>
          <a:lstStyle/>
          <a:p>
            <a:r>
              <a:rPr lang="en-US" dirty="0"/>
              <a:t>1990 – Saddam Hussein invades Kuwait.  Believed it was destined to be a part of Iraq.</a:t>
            </a:r>
          </a:p>
          <a:p>
            <a:r>
              <a:rPr lang="en-US" dirty="0"/>
              <a:t>Bush calls world nations and the U.N. to rally support to remove Saddam from Kuwait</a:t>
            </a:r>
          </a:p>
          <a:p>
            <a:r>
              <a:rPr lang="en-US" dirty="0"/>
              <a:t>December, 1990 troops are in place in Saudi Arabia.  Operation Desert Shield</a:t>
            </a:r>
          </a:p>
          <a:p>
            <a:r>
              <a:rPr lang="en-US" dirty="0"/>
              <a:t>January, 1991 Operation Desert Storm launched.  3 weeks later, Saddam gone from Kuwait.</a:t>
            </a:r>
          </a:p>
          <a:p>
            <a:r>
              <a:rPr lang="en-US" dirty="0"/>
              <a:t>Not captured, killed, beaten, removed from office.</a:t>
            </a:r>
          </a:p>
        </p:txBody>
      </p:sp>
    </p:spTree>
    <p:extLst>
      <p:ext uri="{BB962C8B-B14F-4D97-AF65-F5344CB8AC3E}">
        <p14:creationId xmlns:p14="http://schemas.microsoft.com/office/powerpoint/2010/main" val="95451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0999" y="381000"/>
            <a:ext cx="8539181" cy="5791200"/>
          </a:xfrm>
          <a:prstGeom prst="rect">
            <a:avLst/>
          </a:prstGeom>
        </p:spPr>
      </p:pic>
    </p:spTree>
    <p:extLst>
      <p:ext uri="{BB962C8B-B14F-4D97-AF65-F5344CB8AC3E}">
        <p14:creationId xmlns:p14="http://schemas.microsoft.com/office/powerpoint/2010/main" val="4170023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GW -- Background</a:t>
            </a:r>
            <a:endParaRPr lang="en-US" dirty="0"/>
          </a:p>
        </p:txBody>
      </p:sp>
      <p:sp>
        <p:nvSpPr>
          <p:cNvPr id="5" name="Content Placeholder 4"/>
          <p:cNvSpPr>
            <a:spLocks noGrp="1"/>
          </p:cNvSpPr>
          <p:nvPr>
            <p:ph idx="1"/>
          </p:nvPr>
        </p:nvSpPr>
        <p:spPr/>
        <p:txBody>
          <a:bodyPr>
            <a:normAutofit fontScale="70000" lnSpcReduction="20000"/>
          </a:bodyPr>
          <a:lstStyle/>
          <a:p>
            <a:r>
              <a:rPr lang="en-US" dirty="0" smtClean="0"/>
              <a:t>Born in Massachusetts, 1924.</a:t>
            </a:r>
          </a:p>
          <a:p>
            <a:r>
              <a:rPr lang="en-US" dirty="0" smtClean="0"/>
              <a:t>Raised in a religious family that valued hard work, dedication to family and country.</a:t>
            </a:r>
          </a:p>
          <a:p>
            <a:r>
              <a:rPr lang="en-US" dirty="0" smtClean="0"/>
              <a:t>Served as a fighter pilot in WWII</a:t>
            </a:r>
          </a:p>
          <a:p>
            <a:r>
              <a:rPr lang="en-US" dirty="0" smtClean="0"/>
              <a:t>Married after the war (anniversary was Tuesday, if it matters to you).</a:t>
            </a:r>
          </a:p>
          <a:p>
            <a:r>
              <a:rPr lang="en-US" dirty="0" smtClean="0"/>
              <a:t>Moved to Texas to become an oil man.  Made a fortune.</a:t>
            </a:r>
          </a:p>
          <a:p>
            <a:r>
              <a:rPr lang="en-US" dirty="0" smtClean="0"/>
              <a:t>Unsuccessfully ran for the Senate (that means lost) in 1970, but was appointed a US Ambassador to the UN, eventually became the director of the CIA.  </a:t>
            </a:r>
          </a:p>
          <a:p>
            <a:r>
              <a:rPr lang="en-US" dirty="0" smtClean="0"/>
              <a:t>Ran for Republican nomination for POTUS in 1980, but lost out to Reagan.  Joined Reagan’s ticket in 1980 (VP).</a:t>
            </a:r>
          </a:p>
          <a:p>
            <a:r>
              <a:rPr lang="en-US" dirty="0" smtClean="0"/>
              <a:t>Defeated Michael Dukakis (Willie Horton Ad)</a:t>
            </a:r>
          </a:p>
        </p:txBody>
      </p:sp>
    </p:spTree>
    <p:extLst>
      <p:ext uri="{BB962C8B-B14F-4D97-AF65-F5344CB8AC3E}">
        <p14:creationId xmlns:p14="http://schemas.microsoft.com/office/powerpoint/2010/main" val="279896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Domestic Policy</a:t>
            </a:r>
            <a:endParaRPr lang="en-US" dirty="0"/>
          </a:p>
        </p:txBody>
      </p:sp>
      <p:sp>
        <p:nvSpPr>
          <p:cNvPr id="3" name="Content Placeholder 2"/>
          <p:cNvSpPr>
            <a:spLocks noGrp="1"/>
          </p:cNvSpPr>
          <p:nvPr>
            <p:ph idx="1"/>
          </p:nvPr>
        </p:nvSpPr>
        <p:spPr/>
        <p:txBody>
          <a:bodyPr>
            <a:normAutofit lnSpcReduction="10000"/>
          </a:bodyPr>
          <a:lstStyle/>
          <a:p>
            <a:r>
              <a:rPr lang="en-US" dirty="0" smtClean="0"/>
              <a:t>GHWB – carried over a number of people from the Reagan Administration, thus keeping the same ideas.</a:t>
            </a:r>
          </a:p>
          <a:p>
            <a:r>
              <a:rPr lang="en-US" dirty="0" smtClean="0"/>
              <a:t>Budget – Federal debt in 1989 was $3 trillion, compared to today’s $17T.</a:t>
            </a:r>
          </a:p>
          <a:p>
            <a:r>
              <a:rPr lang="en-US" dirty="0" smtClean="0"/>
              <a:t>No new federal programs or new spending.  </a:t>
            </a:r>
          </a:p>
          <a:p>
            <a:pPr lvl="1"/>
            <a:r>
              <a:rPr lang="en-US" dirty="0" smtClean="0"/>
              <a:t>Volunteerism</a:t>
            </a:r>
          </a:p>
          <a:p>
            <a:pPr lvl="1"/>
            <a:r>
              <a:rPr lang="en-US" dirty="0" smtClean="0"/>
              <a:t>Education reform</a:t>
            </a:r>
            <a:endParaRPr lang="en-US" dirty="0"/>
          </a:p>
          <a:p>
            <a:r>
              <a:rPr lang="en-US" dirty="0" smtClean="0"/>
              <a:t>“Read my lips: no new Taxes.”</a:t>
            </a:r>
          </a:p>
        </p:txBody>
      </p:sp>
    </p:spTree>
    <p:extLst>
      <p:ext uri="{BB962C8B-B14F-4D97-AF65-F5344CB8AC3E}">
        <p14:creationId xmlns:p14="http://schemas.microsoft.com/office/powerpoint/2010/main" val="164644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out of whack</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Omnibus Budget Reconciliation Act – Raised highest income tax bracket to 31% (currently 39.6%).  Raised motor fuel taxes.  Created an excise tax on imported luxury items (yachts, luxury vehicles, jewelry and furs).</a:t>
            </a:r>
          </a:p>
          <a:p>
            <a:r>
              <a:rPr lang="en-US" dirty="0" smtClean="0"/>
              <a:t>Americans with Disabilities Act (’90) – forbade discrimination based on disability (physical and mental) in the job place, transportation, education, </a:t>
            </a:r>
          </a:p>
          <a:p>
            <a:r>
              <a:rPr lang="en-US" dirty="0" smtClean="0"/>
              <a:t>Clean Air Act (‘90) – Reduce smog; reduce acid rain causes; reduce emission of toxic chemicals.  The ozone layer thanks you.</a:t>
            </a:r>
          </a:p>
          <a:p>
            <a:r>
              <a:rPr lang="en-US" dirty="0" smtClean="0"/>
              <a:t>Considered a moderate republican president</a:t>
            </a:r>
            <a:endParaRPr lang="en-US" dirty="0"/>
          </a:p>
        </p:txBody>
      </p:sp>
    </p:spTree>
    <p:extLst>
      <p:ext uri="{BB962C8B-B14F-4D97-AF65-F5344CB8AC3E}">
        <p14:creationId xmlns:p14="http://schemas.microsoft.com/office/powerpoint/2010/main" val="80381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RED Graph Chart" descr="FRED Graph">
            <a:hlinkClick r:id="rId2" tooltip="View this chart in your browser. "/>
          </p:cNvPr>
          <p:cNvPicPr>
            <a:picLocks noChangeAspect="1"/>
          </p:cNvPicPr>
          <p:nvPr/>
        </p:nvPicPr>
        <p:blipFill>
          <a:blip r:embed="rId3"/>
          <a:stretch>
            <a:fillRect/>
          </a:stretch>
        </p:blipFill>
        <p:spPr>
          <a:xfrm>
            <a:off x="476250" y="762000"/>
            <a:ext cx="8315325" cy="5524500"/>
          </a:xfrm>
          <a:prstGeom prst="rect">
            <a:avLst/>
          </a:prstGeom>
        </p:spPr>
      </p:pic>
    </p:spTree>
    <p:extLst>
      <p:ext uri="{BB962C8B-B14F-4D97-AF65-F5344CB8AC3E}">
        <p14:creationId xmlns:p14="http://schemas.microsoft.com/office/powerpoint/2010/main" val="3358925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RED Graph Chart" descr="FRED Graph">
            <a:hlinkClick r:id="rId2" tooltip="View this chart in your browser. "/>
          </p:cNvPr>
          <p:cNvPicPr>
            <a:picLocks noChangeAspect="1"/>
          </p:cNvPicPr>
          <p:nvPr/>
        </p:nvPicPr>
        <p:blipFill>
          <a:blip r:embed="rId3"/>
          <a:stretch>
            <a:fillRect/>
          </a:stretch>
        </p:blipFill>
        <p:spPr>
          <a:xfrm>
            <a:off x="476250" y="762000"/>
            <a:ext cx="8315325" cy="5524500"/>
          </a:xfrm>
          <a:prstGeom prst="rect">
            <a:avLst/>
          </a:prstGeom>
        </p:spPr>
      </p:pic>
    </p:spTree>
    <p:extLst>
      <p:ext uri="{BB962C8B-B14F-4D97-AF65-F5344CB8AC3E}">
        <p14:creationId xmlns:p14="http://schemas.microsoft.com/office/powerpoint/2010/main" val="295773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RED Graph Chart" descr="FRED Graph">
            <a:hlinkClick r:id="rId2" tooltip="View this chart in your browser. "/>
          </p:cNvPr>
          <p:cNvPicPr>
            <a:picLocks noChangeAspect="1"/>
          </p:cNvPicPr>
          <p:nvPr/>
        </p:nvPicPr>
        <p:blipFill>
          <a:blip r:embed="rId3"/>
          <a:stretch>
            <a:fillRect/>
          </a:stretch>
        </p:blipFill>
        <p:spPr>
          <a:xfrm>
            <a:off x="476250" y="762000"/>
            <a:ext cx="8315325" cy="5524500"/>
          </a:xfrm>
          <a:prstGeom prst="rect">
            <a:avLst/>
          </a:prstGeom>
        </p:spPr>
      </p:pic>
    </p:spTree>
    <p:extLst>
      <p:ext uri="{BB962C8B-B14F-4D97-AF65-F5344CB8AC3E}">
        <p14:creationId xmlns:p14="http://schemas.microsoft.com/office/powerpoint/2010/main" val="1545642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Affairs</a:t>
            </a:r>
            <a:endParaRPr lang="en-US" dirty="0"/>
          </a:p>
        </p:txBody>
      </p:sp>
      <p:sp>
        <p:nvSpPr>
          <p:cNvPr id="3" name="Content Placeholder 2"/>
          <p:cNvSpPr>
            <a:spLocks noGrp="1"/>
          </p:cNvSpPr>
          <p:nvPr>
            <p:ph idx="1"/>
          </p:nvPr>
        </p:nvSpPr>
        <p:spPr>
          <a:xfrm>
            <a:off x="457200" y="1600200"/>
            <a:ext cx="8229600" cy="5029200"/>
          </a:xfrm>
        </p:spPr>
        <p:txBody>
          <a:bodyPr>
            <a:noAutofit/>
          </a:bodyPr>
          <a:lstStyle/>
          <a:p>
            <a:r>
              <a:rPr lang="en-US" sz="2200" dirty="0" smtClean="0"/>
              <a:t>China: 1989 Tiananmen Square.  100’s or 1000’s of people killed in a democratic protest in China.  US Reaction?  Nada.  Didn’t want to sour improving Chinese/American relationship</a:t>
            </a:r>
          </a:p>
          <a:p>
            <a:r>
              <a:rPr lang="en-US" sz="2200" dirty="0" smtClean="0">
                <a:hlinkClick r:id="rId2"/>
              </a:rPr>
              <a:t>Trade Balance with China</a:t>
            </a:r>
            <a:endParaRPr lang="en-US" sz="2200" dirty="0" smtClean="0"/>
          </a:p>
          <a:p>
            <a:r>
              <a:rPr lang="en-US" sz="2200" u="sng" dirty="0" smtClean="0"/>
              <a:t>Panama.  </a:t>
            </a:r>
            <a:r>
              <a:rPr lang="en-US" sz="2200" dirty="0" smtClean="0"/>
              <a:t>Remember stopping communism in the 3</a:t>
            </a:r>
            <a:r>
              <a:rPr lang="en-US" sz="2200" baseline="30000" dirty="0" smtClean="0"/>
              <a:t>rd</a:t>
            </a:r>
            <a:r>
              <a:rPr lang="en-US" sz="2200" dirty="0" smtClean="0"/>
              <a:t> world?  Korea, Vietnam, Afghanistan, Iran, etc. </a:t>
            </a:r>
          </a:p>
          <a:p>
            <a:r>
              <a:rPr lang="en-US" sz="2200" dirty="0" smtClean="0"/>
              <a:t>Manuel Noriega: Pro-US “president” of Panama, who was a dictator.  Lost his country’s democratic election, refused to vacate post.  Dictator.</a:t>
            </a:r>
          </a:p>
          <a:p>
            <a:r>
              <a:rPr lang="en-US" sz="2200" dirty="0" smtClean="0"/>
              <a:t>1 US serviceman killed in a fight with Panama’s military forces.</a:t>
            </a:r>
          </a:p>
          <a:p>
            <a:r>
              <a:rPr lang="en-US" sz="2200" dirty="0" smtClean="0"/>
              <a:t>Operation Just Cause – US infiltrates Panama, captures Noriega.  Brings him to the US.  Why?</a:t>
            </a:r>
          </a:p>
          <a:p>
            <a:r>
              <a:rPr lang="en-US" sz="2200" dirty="0" smtClean="0"/>
              <a:t>Running drugs...to the US!!!!  Enemy of my enemy is my friend</a:t>
            </a:r>
            <a:endParaRPr lang="en-US" sz="2200" dirty="0"/>
          </a:p>
        </p:txBody>
      </p:sp>
    </p:spTree>
    <p:extLst>
      <p:ext uri="{BB962C8B-B14F-4D97-AF65-F5344CB8AC3E}">
        <p14:creationId xmlns:p14="http://schemas.microsoft.com/office/powerpoint/2010/main" val="149674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3018</TotalTime>
  <Words>653</Words>
  <Application>Microsoft Office PowerPoint</Application>
  <PresentationFormat>On-screen Show (4:3)</PresentationFormat>
  <Paragraphs>45</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George H.W. Bush</vt:lpstr>
      <vt:lpstr>PowerPoint Presentation</vt:lpstr>
      <vt:lpstr>GW -- Background</vt:lpstr>
      <vt:lpstr>Domestic Policy</vt:lpstr>
      <vt:lpstr>Budget out of whack</vt:lpstr>
      <vt:lpstr>PowerPoint Presentation</vt:lpstr>
      <vt:lpstr>PowerPoint Presentation</vt:lpstr>
      <vt:lpstr>PowerPoint Presentation</vt:lpstr>
      <vt:lpstr>Foreign Affairs</vt:lpstr>
      <vt:lpstr>PowerPoint Presentation</vt:lpstr>
      <vt:lpstr>PowerPoint Presentation</vt:lpstr>
      <vt:lpstr>End of the Cold War</vt:lpstr>
      <vt:lpstr>Persian Gulf War</vt:lpstr>
      <vt:lpstr>Persian Gulf War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George H.W. Bush</dc:title>
  <dc:creator>beckettd</dc:creator>
  <cp:lastModifiedBy>beckettd</cp:lastModifiedBy>
  <cp:revision>10</cp:revision>
  <dcterms:created xsi:type="dcterms:W3CDTF">2014-01-08T14:37:20Z</dcterms:created>
  <dcterms:modified xsi:type="dcterms:W3CDTF">2015-12-02T16:23:14Z</dcterms:modified>
</cp:coreProperties>
</file>