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72492" autoAdjust="0"/>
    <p:restoredTop sz="86349" autoAdjust="0"/>
  </p:normalViewPr>
  <p:slideViewPr>
    <p:cSldViewPr>
      <p:cViewPr>
        <p:scale>
          <a:sx n="66" d="100"/>
          <a:sy n="66" d="100"/>
        </p:scale>
        <p:origin x="13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5AC6AF-08DB-4A75-827B-6E4FB5B5EC9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4C507B-3715-4BC8-B07D-C118CAC91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interactive/2014/01/politics/sotu-speech-decoded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ravel.state.gov/content/visas/english/immigrate/immigrant-proces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Immigration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Asians are culturally different from Europeans</a:t>
            </a:r>
          </a:p>
          <a:p>
            <a:pPr lvl="1"/>
            <a:r>
              <a:rPr lang="en-US" dirty="0" smtClean="0"/>
              <a:t>Targets for suspicion </a:t>
            </a:r>
          </a:p>
          <a:p>
            <a:r>
              <a:rPr lang="en-US" dirty="0" smtClean="0"/>
              <a:t>250,000 recruited for building railroads out west.</a:t>
            </a:r>
          </a:p>
          <a:p>
            <a:r>
              <a:rPr lang="en-US" dirty="0" smtClean="0"/>
              <a:t>12,000 worked on the western branch of the Transcontinental RR</a:t>
            </a:r>
          </a:p>
          <a:p>
            <a:r>
              <a:rPr lang="en-US" dirty="0" smtClean="0"/>
              <a:t>Settled, thrived, but not accepted by white Americans – “Chinatown”</a:t>
            </a:r>
          </a:p>
          <a:p>
            <a:r>
              <a:rPr lang="en-US" dirty="0" smtClean="0"/>
              <a:t>Racism – Chinese Exclusion Act (1882) prohibited “new” Chinese laborers from China.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Japanese immigrants came via Hawaii (sugar plantation workers).</a:t>
            </a:r>
          </a:p>
          <a:p>
            <a:r>
              <a:rPr lang="en-US" dirty="0" smtClean="0"/>
              <a:t>200,000 by 1920.  Settled in Los Angeles. </a:t>
            </a:r>
          </a:p>
          <a:p>
            <a:r>
              <a:rPr lang="en-US" dirty="0" smtClean="0"/>
              <a:t>Fruits/Vegetables farming and distribution</a:t>
            </a:r>
          </a:p>
          <a:p>
            <a:r>
              <a:rPr lang="en-US" dirty="0" smtClean="0"/>
              <a:t>Entrepreneurs – didn’t compete with labor unions.</a:t>
            </a:r>
          </a:p>
          <a:p>
            <a:r>
              <a:rPr lang="en-US" dirty="0" smtClean="0"/>
              <a:t>Segregation: Asians segregated from public schools.</a:t>
            </a:r>
          </a:p>
          <a:p>
            <a:r>
              <a:rPr lang="en-US" dirty="0" smtClean="0"/>
              <a:t>Webb-Alien Land Law: banned noncitizen aliens from owning farmland.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Improve standard of life</a:t>
            </a:r>
          </a:p>
          <a:p>
            <a:r>
              <a:rPr lang="en-US" dirty="0" smtClean="0"/>
              <a:t>Escape persecution/prosecution</a:t>
            </a:r>
          </a:p>
          <a:p>
            <a:r>
              <a:rPr lang="en-US" dirty="0" smtClean="0"/>
              <a:t>Escape plight</a:t>
            </a:r>
          </a:p>
          <a:p>
            <a:pPr lvl="1"/>
            <a:r>
              <a:rPr lang="en-US" dirty="0" smtClean="0"/>
              <a:t>Financial: broke</a:t>
            </a:r>
          </a:p>
          <a:p>
            <a:pPr lvl="1"/>
            <a:r>
              <a:rPr lang="en-US" dirty="0" smtClean="0"/>
              <a:t>Agricultural: lack of land</a:t>
            </a:r>
          </a:p>
          <a:p>
            <a:pPr lvl="1"/>
            <a:r>
              <a:rPr lang="en-US" dirty="0" smtClean="0"/>
              <a:t>Famine: Irish Potato Famine (blight) wipeout of an </a:t>
            </a:r>
            <a:r>
              <a:rPr lang="en-US" dirty="0" err="1" smtClean="0"/>
              <a:t>ag</a:t>
            </a:r>
            <a:r>
              <a:rPr lang="en-US" smtClean="0"/>
              <a:t> crop</a:t>
            </a:r>
            <a:endParaRPr lang="en-US" dirty="0" smtClean="0"/>
          </a:p>
          <a:p>
            <a:r>
              <a:rPr lang="en-US" dirty="0" smtClean="0"/>
              <a:t>1860 Resident US Pop: ~30 million peeps</a:t>
            </a:r>
          </a:p>
          <a:p>
            <a:r>
              <a:rPr lang="en-US" dirty="0" smtClean="0"/>
              <a:t>Immigration 1865-1920: 30 million peeps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Industry: steam powered ships ease ocean transportation.  2-3 week voyage</a:t>
            </a:r>
          </a:p>
          <a:p>
            <a:pPr lvl="1"/>
            <a:r>
              <a:rPr lang="en-US" dirty="0" smtClean="0"/>
              <a:t>Steerage: large open areas in the bowels of ships (think warehouse).  Cheap but dirty way to travel</a:t>
            </a:r>
          </a:p>
          <a:p>
            <a:pPr marL="514350" indent="-457200"/>
            <a:r>
              <a:rPr lang="en-US" dirty="0" smtClean="0"/>
              <a:t>“Birds of Passage” – temporary workers who traveled to American, then returned home.</a:t>
            </a:r>
          </a:p>
          <a:p>
            <a:pPr marL="514350" indent="-457200"/>
            <a:r>
              <a:rPr lang="en-US" dirty="0" smtClean="0"/>
              <a:t>Immigration waves: resettlement from geographic areas of the world</a:t>
            </a:r>
          </a:p>
        </p:txBody>
      </p:sp>
    </p:spTree>
    <p:extLst>
      <p:ext uri="{BB962C8B-B14F-4D97-AF65-F5344CB8AC3E}">
        <p14:creationId xmlns:p14="http://schemas.microsoft.com/office/powerpoint/2010/main" val="34934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Wave #1 (1860-1890ish): Irish, German, </a:t>
            </a:r>
            <a:r>
              <a:rPr lang="en-US" dirty="0" smtClean="0"/>
              <a:t>British (north/west/both </a:t>
            </a:r>
            <a:r>
              <a:rPr lang="en-US" dirty="0" smtClean="0"/>
              <a:t>Europe)</a:t>
            </a:r>
          </a:p>
          <a:p>
            <a:r>
              <a:rPr lang="en-US" dirty="0" smtClean="0"/>
              <a:t>Wave #2 (1890-1920): Italy, Greece, Russia, Romania (Eastern Europe)</a:t>
            </a:r>
          </a:p>
          <a:p>
            <a:r>
              <a:rPr lang="en-US" dirty="0" smtClean="0"/>
              <a:t>Office of the Superintendent of Immigration – federal office charged with who to let in and how many.</a:t>
            </a:r>
          </a:p>
          <a:p>
            <a:r>
              <a:rPr lang="en-US" dirty="0" smtClean="0"/>
              <a:t>Eastern ports: Philly, Boston, New York (70%)</a:t>
            </a:r>
          </a:p>
          <a:p>
            <a:pPr lvl="1"/>
            <a:r>
              <a:rPr lang="en-US" dirty="0" smtClean="0"/>
              <a:t>Ellis Island: 12 million</a:t>
            </a:r>
          </a:p>
          <a:p>
            <a:r>
              <a:rPr lang="en-US" dirty="0" smtClean="0"/>
              <a:t>Western Ports: Seattle, San Francisco – Asian Immigrants (Japan and China)</a:t>
            </a:r>
          </a:p>
          <a:p>
            <a:pPr lvl="1"/>
            <a:r>
              <a:rPr lang="en-US" dirty="0" smtClean="0"/>
              <a:t>Angel Island: 1 million</a:t>
            </a:r>
          </a:p>
        </p:txBody>
      </p:sp>
    </p:spTree>
    <p:extLst>
      <p:ext uri="{BB962C8B-B14F-4D97-AF65-F5344CB8AC3E}">
        <p14:creationId xmlns:p14="http://schemas.microsoft.com/office/powerpoint/2010/main" val="22107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24000"/>
            <a:ext cx="89535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1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Statue of Liberty.  The New Colossus</a:t>
            </a:r>
            <a:endParaRPr lang="en-US" dirty="0"/>
          </a:p>
        </p:txBody>
      </p:sp>
      <p:pic>
        <p:nvPicPr>
          <p:cNvPr id="1026" name="Picture 2" descr="http://www.uh.edu/engines/newcolos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622609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7" y="2438399"/>
            <a:ext cx="3139205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45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Island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6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Immigration Processing</a:t>
            </a:r>
          </a:p>
          <a:p>
            <a:r>
              <a:rPr lang="en-US" dirty="0" smtClean="0"/>
              <a:t>Hospital/quarantine (isolation for sickness)</a:t>
            </a:r>
          </a:p>
          <a:p>
            <a:r>
              <a:rPr lang="en-US" dirty="0" smtClean="0"/>
              <a:t>Detention and deportation</a:t>
            </a:r>
          </a:p>
          <a:p>
            <a:r>
              <a:rPr lang="en-US" dirty="0" smtClean="0"/>
              <a:t>Processing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000" dirty="0" smtClean="0"/>
              <a:t>Name and country of origin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000" dirty="0" smtClean="0"/>
              <a:t>Physical examination</a:t>
            </a:r>
          </a:p>
          <a:p>
            <a:pPr marL="971550" lvl="1" indent="-514350">
              <a:buAutoNum type="arabicPeriod" startAt="3"/>
            </a:pPr>
            <a:r>
              <a:rPr lang="en-US" sz="4000" dirty="0" smtClean="0"/>
              <a:t>Background check (what questions?)</a:t>
            </a:r>
          </a:p>
          <a:p>
            <a:pPr marL="971550" lvl="1" indent="-514350">
              <a:buAutoNum type="arabicPeriod" startAt="3"/>
            </a:pPr>
            <a:r>
              <a:rPr lang="en-US" sz="4000" dirty="0" smtClean="0"/>
              <a:t>NY, NJ, Detained.  3-5 hours per immigrant.  Welcome to the USA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</a:t>
            </a:r>
            <a:r>
              <a:rPr lang="en-US" dirty="0" smtClean="0">
                <a:hlinkClick r:id="rId2"/>
              </a:rPr>
              <a:t>Process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Settled in neighborhoods where “your people” live.  98% live in the “north”</a:t>
            </a:r>
          </a:p>
          <a:p>
            <a:pPr lvl="1"/>
            <a:r>
              <a:rPr lang="en-US" dirty="0" smtClean="0"/>
              <a:t>Ports</a:t>
            </a:r>
          </a:p>
          <a:p>
            <a:pPr lvl="1"/>
            <a:r>
              <a:rPr lang="en-US" dirty="0" smtClean="0"/>
              <a:t>Industrial centers</a:t>
            </a:r>
          </a:p>
          <a:p>
            <a:pPr lvl="1"/>
            <a:r>
              <a:rPr lang="en-US" dirty="0" smtClean="0"/>
              <a:t>Mining towns</a:t>
            </a:r>
          </a:p>
          <a:p>
            <a:r>
              <a:rPr lang="en-US" dirty="0" smtClean="0"/>
              <a:t>Employers like immigration: low skills, low wages</a:t>
            </a:r>
          </a:p>
          <a:p>
            <a:r>
              <a:rPr lang="en-US" dirty="0" smtClean="0"/>
              <a:t>Unions disapprove: take jobs away, scabs, work for low wages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1487</TotalTime>
  <Words>410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Immigration</vt:lpstr>
      <vt:lpstr>Reasons for Settlement</vt:lpstr>
      <vt:lpstr>Possibility</vt:lpstr>
      <vt:lpstr>Europe</vt:lpstr>
      <vt:lpstr>Ellis Island</vt:lpstr>
      <vt:lpstr>Statue of Liberty.  The New Colossus</vt:lpstr>
      <vt:lpstr>Angel Island</vt:lpstr>
      <vt:lpstr>Design</vt:lpstr>
      <vt:lpstr>Settlement</vt:lpstr>
      <vt:lpstr>Asia</vt:lpstr>
      <vt:lpstr>Continued </vt:lpstr>
    </vt:vector>
  </TitlesOfParts>
  <Company>SJO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</dc:title>
  <dc:creator>beckettd</dc:creator>
  <cp:lastModifiedBy>beckettd</cp:lastModifiedBy>
  <cp:revision>11</cp:revision>
  <dcterms:created xsi:type="dcterms:W3CDTF">2014-02-18T14:27:17Z</dcterms:created>
  <dcterms:modified xsi:type="dcterms:W3CDTF">2014-03-07T14:25:16Z</dcterms:modified>
</cp:coreProperties>
</file>