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8" r:id="rId7"/>
    <p:sldId id="263" r:id="rId8"/>
    <p:sldId id="261" r:id="rId9"/>
    <p:sldId id="262" r:id="rId10"/>
    <p:sldId id="264" r:id="rId11"/>
    <p:sldId id="265" r:id="rId12"/>
    <p:sldId id="269" r:id="rId13"/>
    <p:sldId id="268" r:id="rId14"/>
    <p:sldId id="266" r:id="rId15"/>
    <p:sldId id="267" r:id="rId16"/>
    <p:sldId id="270" r:id="rId17"/>
    <p:sldId id="271" r:id="rId18"/>
    <p:sldId id="272" r:id="rId19"/>
    <p:sldId id="279" r:id="rId20"/>
    <p:sldId id="273" r:id="rId21"/>
    <p:sldId id="274" r:id="rId22"/>
    <p:sldId id="275" r:id="rId23"/>
    <p:sldId id="276" r:id="rId24"/>
    <p:sldId id="277"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C173ED-B4D7-464E-80A4-434D6C388631}"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6BBE8-9652-4EA8-8E92-9E6FF6844FC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173ED-B4D7-464E-80A4-434D6C388631}"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6BBE8-9652-4EA8-8E92-9E6FF6844F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173ED-B4D7-464E-80A4-434D6C388631}"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6BBE8-9652-4EA8-8E92-9E6FF6844F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173ED-B4D7-464E-80A4-434D6C388631}"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6BBE8-9652-4EA8-8E92-9E6FF6844F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C173ED-B4D7-464E-80A4-434D6C388631}"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6BBE8-9652-4EA8-8E92-9E6FF6844FC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C173ED-B4D7-464E-80A4-434D6C388631}"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6BBE8-9652-4EA8-8E92-9E6FF6844F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C173ED-B4D7-464E-80A4-434D6C388631}" type="datetimeFigureOut">
              <a:rPr lang="en-US" smtClean="0"/>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6BBE8-9652-4EA8-8E92-9E6FF6844F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C173ED-B4D7-464E-80A4-434D6C388631}" type="datetimeFigureOut">
              <a:rPr lang="en-US" smtClean="0"/>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6BBE8-9652-4EA8-8E92-9E6FF6844F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173ED-B4D7-464E-80A4-434D6C388631}" type="datetimeFigureOut">
              <a:rPr lang="en-US" smtClean="0"/>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6BBE8-9652-4EA8-8E92-9E6FF6844F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173ED-B4D7-464E-80A4-434D6C388631}"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6BBE8-9652-4EA8-8E92-9E6FF6844F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173ED-B4D7-464E-80A4-434D6C388631}"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6BBE8-9652-4EA8-8E92-9E6FF6844F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173ED-B4D7-464E-80A4-434D6C388631}" type="datetimeFigureOut">
              <a:rPr lang="en-US" smtClean="0"/>
              <a:t>5/19/2014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6BBE8-9652-4EA8-8E92-9E6FF6844F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DxtlTnQFDy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File:Winton_Nicholas_4647.jpg" TargetMode="Externa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www.nytimes.com/2006/05/07/opinion/07kristof.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nytimes.com/2013/03/03/sunday-review/the-holocaust-just-got-more-shocking.html?pagewanted=all&amp;_r=1&am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pages.uoregon.edu/dluebke/Holocaust444-544/Rassengesetz.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aclu.org/organization-news-and-highlights/2007-youth-scholar-%E2%80%94-ryan-brown-denver-school-arts-denver-col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Holocaust</a:t>
            </a:r>
            <a:endParaRPr lang="en-US" dirty="0"/>
          </a:p>
        </p:txBody>
      </p:sp>
      <p:sp>
        <p:nvSpPr>
          <p:cNvPr id="5" name="Content Placeholder 4"/>
          <p:cNvSpPr>
            <a:spLocks noGrp="1"/>
          </p:cNvSpPr>
          <p:nvPr>
            <p:ph type="subTitle" idx="1"/>
          </p:nvPr>
        </p:nvSpPr>
        <p:spPr/>
        <p:txBody>
          <a:bodyPr/>
          <a:lstStyle/>
          <a:p>
            <a:r>
              <a:rPr lang="en-US" dirty="0" smtClean="0"/>
              <a:t>Hebrew – </a:t>
            </a:r>
            <a:r>
              <a:rPr lang="en-US" i="1" dirty="0" err="1" smtClean="0"/>
              <a:t>Shoah</a:t>
            </a:r>
            <a:endParaRPr lang="en-US" i="1"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a:t>
            </a:r>
            <a:endParaRPr lang="en-US" dirty="0"/>
          </a:p>
        </p:txBody>
      </p:sp>
      <p:sp>
        <p:nvSpPr>
          <p:cNvPr id="3" name="Content Placeholder 2"/>
          <p:cNvSpPr>
            <a:spLocks noGrp="1"/>
          </p:cNvSpPr>
          <p:nvPr>
            <p:ph idx="1"/>
          </p:nvPr>
        </p:nvSpPr>
        <p:spPr/>
        <p:txBody>
          <a:bodyPr>
            <a:normAutofit lnSpcReduction="10000"/>
          </a:bodyPr>
          <a:lstStyle/>
          <a:p>
            <a:r>
              <a:rPr lang="en-US" dirty="0" smtClean="0"/>
              <a:t>German invasions of Czechoslovakia, Poland, Belgium, France, etc., add millions of Jewish people under the control of the Reich.</a:t>
            </a:r>
          </a:p>
          <a:p>
            <a:r>
              <a:rPr lang="en-US" dirty="0" err="1" smtClean="0"/>
              <a:t>Ghettoization</a:t>
            </a:r>
            <a:r>
              <a:rPr lang="en-US" dirty="0" smtClean="0"/>
              <a:t> – Forced removal of Jewish people from their homes and into ghettos</a:t>
            </a:r>
          </a:p>
          <a:p>
            <a:r>
              <a:rPr lang="en-US" i="1" dirty="0" err="1" smtClean="0"/>
              <a:t>Generalplan</a:t>
            </a:r>
            <a:r>
              <a:rPr lang="en-US" i="1" dirty="0" smtClean="0"/>
              <a:t> </a:t>
            </a:r>
            <a:r>
              <a:rPr lang="en-US" i="1" dirty="0" err="1" smtClean="0"/>
              <a:t>Ost</a:t>
            </a:r>
            <a:r>
              <a:rPr lang="en-US" i="1" dirty="0" smtClean="0"/>
              <a:t> – </a:t>
            </a:r>
            <a:r>
              <a:rPr lang="en-US" dirty="0" smtClean="0"/>
              <a:t>Resettlement plan of the Reich.  Remove 35-40 million Slavic peoples from East Europe/Russia and resettle with Germans.  </a:t>
            </a:r>
            <a:endParaRPr lang="en-US" i="1" dirty="0" smtClean="0"/>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Ghetto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1000+ ghettos established in Nazi occupied territories.  Forced removal of Jews from their homes to the ghettos</a:t>
            </a:r>
          </a:p>
          <a:p>
            <a:r>
              <a:rPr lang="en-US" dirty="0" smtClean="0"/>
              <a:t>Jewish Council (</a:t>
            </a:r>
            <a:r>
              <a:rPr lang="en-US" i="1" dirty="0" err="1" smtClean="0"/>
              <a:t>Judenrate</a:t>
            </a:r>
            <a:r>
              <a:rPr lang="en-US" dirty="0" smtClean="0"/>
              <a:t>) – quasi-governmental body in charge of the ghetto under the authority of the Reich.</a:t>
            </a:r>
          </a:p>
          <a:p>
            <a:r>
              <a:rPr lang="en-US" dirty="0" smtClean="0"/>
              <a:t>2 largest ghettos in Poland: Warsaw (400,000) and Lodz (200,000).  </a:t>
            </a:r>
          </a:p>
          <a:p>
            <a:r>
              <a:rPr lang="en-US" dirty="0" smtClean="0"/>
              <a:t>Temporary locations for Jews while the Reich ponders a permanent plan.</a:t>
            </a:r>
            <a:endParaRPr lang="en-US" dirty="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hlinkClick r:id="rId2"/>
              </a:rPr>
              <a:t>http://www.youtube.com/watch?v=DxtlTnQFDyg</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e/e9/WW2-Holocaust-Europe.png"/>
          <p:cNvPicPr>
            <a:picLocks noChangeAspect="1" noChangeArrowheads="1"/>
          </p:cNvPicPr>
          <p:nvPr/>
        </p:nvPicPr>
        <p:blipFill>
          <a:blip r:embed="rId2" cstate="print"/>
          <a:srcRect/>
          <a:stretch>
            <a:fillRect/>
          </a:stretch>
        </p:blipFill>
        <p:spPr>
          <a:xfrm>
            <a:off x="0" y="0"/>
            <a:ext cx="9144000" cy="67833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a:t>
            </a:r>
            <a:endParaRPr lang="en-US" dirty="0"/>
          </a:p>
        </p:txBody>
      </p:sp>
      <p:sp>
        <p:nvSpPr>
          <p:cNvPr id="3" name="Content Placeholder 2"/>
          <p:cNvSpPr>
            <a:spLocks noGrp="1"/>
          </p:cNvSpPr>
          <p:nvPr>
            <p:ph idx="1"/>
          </p:nvPr>
        </p:nvSpPr>
        <p:spPr/>
        <p:txBody>
          <a:bodyPr>
            <a:normAutofit lnSpcReduction="10000"/>
          </a:bodyPr>
          <a:lstStyle/>
          <a:p>
            <a:r>
              <a:rPr lang="en-US" dirty="0" smtClean="0"/>
              <a:t>Large population on small percentage of land – a few square miles.</a:t>
            </a:r>
          </a:p>
          <a:p>
            <a:r>
              <a:rPr lang="en-US" dirty="0" smtClean="0"/>
              <a:t>Food: Anywhere from 200-600 calories per day of bread.  Smuggling rampant.</a:t>
            </a:r>
          </a:p>
          <a:p>
            <a:r>
              <a:rPr lang="en-US" dirty="0" smtClean="0"/>
              <a:t>Sanitation: depends where you live.  </a:t>
            </a:r>
          </a:p>
          <a:p>
            <a:r>
              <a:rPr lang="en-US" dirty="0" smtClean="0"/>
              <a:t>Heat: little fuel to keep people warm</a:t>
            </a:r>
          </a:p>
          <a:p>
            <a:r>
              <a:rPr lang="en-US" dirty="0" smtClean="0"/>
              <a:t>Result: anywhere from 10%-50% of people residing in ghettos from 1940-42 died because of starvation, disease, exposure.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tudents.cis.uab.edu/archived/trpatel/child.jpg"/>
          <p:cNvPicPr>
            <a:picLocks noChangeAspect="1" noChangeArrowheads="1"/>
          </p:cNvPicPr>
          <p:nvPr/>
        </p:nvPicPr>
        <p:blipFill>
          <a:blip r:embed="rId2" cstate="print"/>
          <a:srcRect/>
          <a:stretch>
            <a:fillRect/>
          </a:stretch>
        </p:blipFill>
        <p:spPr bwMode="auto">
          <a:xfrm>
            <a:off x="0" y="0"/>
            <a:ext cx="4286250" cy="2914650"/>
          </a:xfrm>
          <a:prstGeom prst="rect">
            <a:avLst/>
          </a:prstGeom>
          <a:noFill/>
        </p:spPr>
      </p:pic>
      <p:pic>
        <p:nvPicPr>
          <p:cNvPr id="20484" name="Picture 4" descr="http://t3.gstatic.com/images?q=tbn:ANd9GcSN3wyyvRU00ztBrv0Je6vVRvJ7ChPIbSDEhZSpdYswaicg_MuhAKtlxX0w"/>
          <p:cNvPicPr>
            <a:picLocks noChangeAspect="1" noChangeArrowheads="1"/>
          </p:cNvPicPr>
          <p:nvPr/>
        </p:nvPicPr>
        <p:blipFill>
          <a:blip r:embed="rId3" cstate="print"/>
          <a:srcRect/>
          <a:stretch>
            <a:fillRect/>
          </a:stretch>
        </p:blipFill>
        <p:spPr bwMode="auto">
          <a:xfrm>
            <a:off x="4267200" y="-1"/>
            <a:ext cx="4876800" cy="3263023"/>
          </a:xfrm>
          <a:prstGeom prst="rect">
            <a:avLst/>
          </a:prstGeom>
          <a:noFill/>
        </p:spPr>
      </p:pic>
      <p:pic>
        <p:nvPicPr>
          <p:cNvPr id="20486" name="Picture 6" descr="http://students.cis.uab.edu/wnbyrd/darfur_genocide.jpg"/>
          <p:cNvPicPr>
            <a:picLocks noChangeAspect="1" noChangeArrowheads="1"/>
          </p:cNvPicPr>
          <p:nvPr/>
        </p:nvPicPr>
        <p:blipFill>
          <a:blip r:embed="rId4" cstate="print"/>
          <a:srcRect/>
          <a:stretch>
            <a:fillRect/>
          </a:stretch>
        </p:blipFill>
        <p:spPr bwMode="auto">
          <a:xfrm>
            <a:off x="152400" y="4189475"/>
            <a:ext cx="2590800" cy="2668525"/>
          </a:xfrm>
          <a:prstGeom prst="rect">
            <a:avLst/>
          </a:prstGeom>
          <a:noFill/>
        </p:spPr>
      </p:pic>
      <p:sp>
        <p:nvSpPr>
          <p:cNvPr id="7" name="TextBox 6"/>
          <p:cNvSpPr txBox="1"/>
          <p:nvPr/>
        </p:nvSpPr>
        <p:spPr>
          <a:xfrm>
            <a:off x="228600" y="3581400"/>
            <a:ext cx="2286000" cy="369332"/>
          </a:xfrm>
          <a:prstGeom prst="rect">
            <a:avLst/>
          </a:prstGeom>
          <a:noFill/>
        </p:spPr>
        <p:txBody>
          <a:bodyPr wrap="square" rtlCol="0">
            <a:spAutoFit/>
          </a:bodyPr>
          <a:lstStyle/>
          <a:p>
            <a:r>
              <a:rPr lang="en-US" dirty="0" smtClean="0"/>
              <a:t>Darfur</a:t>
            </a:r>
            <a:endParaRPr lang="en-US" dirty="0"/>
          </a:p>
        </p:txBody>
      </p:sp>
      <p:sp>
        <p:nvSpPr>
          <p:cNvPr id="8" name="TextBox 7"/>
          <p:cNvSpPr txBox="1"/>
          <p:nvPr/>
        </p:nvSpPr>
        <p:spPr>
          <a:xfrm>
            <a:off x="2362200" y="2971800"/>
            <a:ext cx="1752600" cy="369332"/>
          </a:xfrm>
          <a:prstGeom prst="rect">
            <a:avLst/>
          </a:prstGeom>
          <a:noFill/>
        </p:spPr>
        <p:txBody>
          <a:bodyPr wrap="square" rtlCol="0">
            <a:spAutoFit/>
          </a:bodyPr>
          <a:lstStyle/>
          <a:p>
            <a:r>
              <a:rPr lang="en-US" dirty="0" smtClean="0"/>
              <a:t>Rwanda</a:t>
            </a:r>
            <a:endParaRPr lang="en-US" dirty="0"/>
          </a:p>
        </p:txBody>
      </p:sp>
      <p:pic>
        <p:nvPicPr>
          <p:cNvPr id="20488" name="Picture 8" descr="http://jacquieisnever.edublogs.org/files/2011/11/darfur-women-girls-children-displaced3-1r6zoo4.jpg"/>
          <p:cNvPicPr>
            <a:picLocks noChangeAspect="1" noChangeArrowheads="1"/>
          </p:cNvPicPr>
          <p:nvPr/>
        </p:nvPicPr>
        <p:blipFill>
          <a:blip r:embed="rId5" cstate="print"/>
          <a:srcRect/>
          <a:stretch>
            <a:fillRect/>
          </a:stretch>
        </p:blipFill>
        <p:spPr bwMode="auto">
          <a:xfrm>
            <a:off x="2819400" y="3276600"/>
            <a:ext cx="5334000" cy="3581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Solution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Einsatzgruppen: SS action squads responsible for frontline murder of undesirables.</a:t>
            </a:r>
          </a:p>
          <a:p>
            <a:r>
              <a:rPr lang="en-US" sz="2800" dirty="0" smtClean="0"/>
              <a:t>Gassings are common at concentration camps.</a:t>
            </a:r>
          </a:p>
          <a:p>
            <a:r>
              <a:rPr lang="en-US" sz="2800" dirty="0" smtClean="0"/>
              <a:t>Executions on the frontlines by German soldiers are inefficient.  Hurts morale.</a:t>
            </a:r>
          </a:p>
          <a:p>
            <a:r>
              <a:rPr lang="en-US" sz="2800" dirty="0" smtClean="0"/>
              <a:t>1942: </a:t>
            </a:r>
            <a:r>
              <a:rPr lang="en-US" sz="2800" dirty="0" err="1" smtClean="0"/>
              <a:t>Wannsee</a:t>
            </a:r>
            <a:r>
              <a:rPr lang="en-US" sz="2800" dirty="0" smtClean="0"/>
              <a:t> Conference – meeting of top logistic, legal, military, cultural, foreign policy, Reich officials to organize the final solution. Heinrich Himmler and </a:t>
            </a:r>
            <a:r>
              <a:rPr lang="en-US" sz="2800" dirty="0" err="1" smtClean="0"/>
              <a:t>Reinhard</a:t>
            </a:r>
            <a:r>
              <a:rPr lang="en-US" sz="2800" dirty="0" smtClean="0"/>
              <a:t> </a:t>
            </a:r>
            <a:r>
              <a:rPr lang="en-US" sz="2800" dirty="0" err="1" smtClean="0"/>
              <a:t>Heydrich</a:t>
            </a:r>
            <a:r>
              <a:rPr lang="en-US" sz="2800" dirty="0" smtClean="0"/>
              <a:t> orchestrate.</a:t>
            </a:r>
          </a:p>
          <a:p>
            <a:r>
              <a:rPr lang="en-US" sz="2800" dirty="0" smtClean="0"/>
              <a:t>Operation </a:t>
            </a:r>
            <a:r>
              <a:rPr lang="en-US" sz="2800" dirty="0" err="1" smtClean="0"/>
              <a:t>Reinhard</a:t>
            </a:r>
            <a:r>
              <a:rPr lang="en-US" sz="2800" dirty="0" smtClean="0"/>
              <a:t>: Destruction of ghettos, removal of Jews from ghettos to concentration/death camps.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Camps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Arial" charset="0"/>
              </a:rPr>
              <a:t>Kulmhof (</a:t>
            </a:r>
            <a:r>
              <a:rPr lang="en-US" dirty="0" err="1" smtClean="0">
                <a:latin typeface="Arial" charset="0"/>
              </a:rPr>
              <a:t>Chelmno</a:t>
            </a:r>
            <a:r>
              <a:rPr lang="en-US" dirty="0" smtClean="0">
                <a:latin typeface="Arial" charset="0"/>
              </a:rPr>
              <a:t>), </a:t>
            </a:r>
            <a:r>
              <a:rPr lang="en-US" dirty="0" err="1" smtClean="0">
                <a:latin typeface="Arial" charset="0"/>
              </a:rPr>
              <a:t>Belzec</a:t>
            </a:r>
            <a:r>
              <a:rPr lang="en-US" dirty="0" smtClean="0">
                <a:latin typeface="Arial" charset="0"/>
              </a:rPr>
              <a:t>, </a:t>
            </a:r>
            <a:r>
              <a:rPr lang="en-US" dirty="0" err="1" smtClean="0">
                <a:latin typeface="Arial" charset="0"/>
              </a:rPr>
              <a:t>Sobibor</a:t>
            </a:r>
            <a:r>
              <a:rPr lang="en-US" dirty="0" smtClean="0">
                <a:latin typeface="Arial" charset="0"/>
              </a:rPr>
              <a:t>, Treblinka, Lublin (</a:t>
            </a:r>
            <a:r>
              <a:rPr lang="en-US" dirty="0" err="1" smtClean="0">
                <a:latin typeface="Arial" charset="0"/>
              </a:rPr>
              <a:t>Majdanek</a:t>
            </a:r>
            <a:r>
              <a:rPr lang="en-US" dirty="0" smtClean="0">
                <a:latin typeface="Arial" charset="0"/>
              </a:rPr>
              <a:t>), and Auschwitz</a:t>
            </a:r>
          </a:p>
          <a:p>
            <a:r>
              <a:rPr lang="en-US" dirty="0" err="1" smtClean="0">
                <a:latin typeface="Arial" charset="0"/>
              </a:rPr>
              <a:t>Kulmof</a:t>
            </a:r>
            <a:r>
              <a:rPr lang="en-US" dirty="0" smtClean="0">
                <a:latin typeface="Arial" charset="0"/>
              </a:rPr>
              <a:t>: gas vans – 150,000</a:t>
            </a:r>
          </a:p>
          <a:p>
            <a:r>
              <a:rPr lang="en-US" dirty="0" err="1" smtClean="0">
                <a:latin typeface="Arial" charset="0"/>
              </a:rPr>
              <a:t>Belzec</a:t>
            </a:r>
            <a:r>
              <a:rPr lang="en-US" dirty="0" smtClean="0">
                <a:latin typeface="Arial" charset="0"/>
              </a:rPr>
              <a:t>: carbon monoxide – 600,000</a:t>
            </a:r>
          </a:p>
          <a:p>
            <a:r>
              <a:rPr lang="en-US" dirty="0" err="1" smtClean="0">
                <a:latin typeface="Arial" charset="0"/>
              </a:rPr>
              <a:t>Chelmno</a:t>
            </a:r>
            <a:r>
              <a:rPr lang="en-US" dirty="0" smtClean="0">
                <a:latin typeface="Arial" charset="0"/>
              </a:rPr>
              <a:t>: 150,000 deaths.  2 survivors.</a:t>
            </a:r>
          </a:p>
          <a:p>
            <a:r>
              <a:rPr lang="en-US" dirty="0" err="1" smtClean="0">
                <a:latin typeface="Arial" charset="0"/>
              </a:rPr>
              <a:t>Sobibor</a:t>
            </a:r>
            <a:r>
              <a:rPr lang="en-US" dirty="0" smtClean="0">
                <a:latin typeface="Arial" charset="0"/>
              </a:rPr>
              <a:t>: gas – 250,000</a:t>
            </a:r>
          </a:p>
          <a:p>
            <a:r>
              <a:rPr lang="en-US" dirty="0" smtClean="0">
                <a:latin typeface="Arial" charset="0"/>
              </a:rPr>
              <a:t>Treblinka: 700,000 – 800,000</a:t>
            </a:r>
          </a:p>
          <a:p>
            <a:r>
              <a:rPr lang="en-US" dirty="0" smtClean="0">
                <a:latin typeface="Arial" charset="0"/>
              </a:rPr>
              <a:t>Lublin: 50,000 gassed or shot</a:t>
            </a:r>
          </a:p>
          <a:p>
            <a:r>
              <a:rPr lang="en-US" dirty="0" smtClean="0">
                <a:latin typeface="Arial" charset="0"/>
              </a:rPr>
              <a:t>Auschwitz: hydrogen-cyanide gas 1,000,000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From 1942-45 there are ghetto/camp uprisings.  All fail.  </a:t>
            </a:r>
          </a:p>
          <a:p>
            <a:r>
              <a:rPr lang="en-US" dirty="0" smtClean="0"/>
              <a:t>By the winter of 1944, the eastern camps were emptied and demolished.  Prisoners were forced to march to western camps.</a:t>
            </a:r>
          </a:p>
          <a:p>
            <a:r>
              <a:rPr lang="en-US" dirty="0" smtClean="0"/>
              <a:t>Soviets liberate the death camps of eastern Europe.</a:t>
            </a:r>
          </a:p>
          <a:p>
            <a:r>
              <a:rPr lang="en-US" dirty="0" smtClean="0"/>
              <a:t>Nuremberg Trials are established to prosecute those who commit:</a:t>
            </a:r>
          </a:p>
          <a:p>
            <a:pPr marL="514350" indent="-514350">
              <a:buFont typeface="+mj-lt"/>
              <a:buAutoNum type="arabicPeriod"/>
            </a:pPr>
            <a:r>
              <a:rPr lang="en-US" dirty="0" smtClean="0"/>
              <a:t>War Crimes (military)</a:t>
            </a:r>
          </a:p>
          <a:p>
            <a:pPr marL="514350" indent="-514350">
              <a:buFont typeface="+mj-lt"/>
              <a:buAutoNum type="arabicPeriod"/>
            </a:pPr>
            <a:r>
              <a:rPr lang="en-US" dirty="0" smtClean="0"/>
              <a:t>Crimes against humanity (civilian)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
          <a:stretch/>
        </p:blipFill>
        <p:spPr bwMode="auto">
          <a:xfrm rot="21445571">
            <a:off x="1695378" y="324414"/>
            <a:ext cx="5753100" cy="6184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15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Two meanings:</a:t>
            </a:r>
          </a:p>
          <a:p>
            <a:pPr marL="914400" lvl="1" indent="-514350">
              <a:buFont typeface="+mj-lt"/>
              <a:buAutoNum type="arabicPeriod"/>
            </a:pPr>
            <a:r>
              <a:rPr lang="en-US" dirty="0" smtClean="0"/>
              <a:t>Destruction of the Jewish people by the Nazi’s</a:t>
            </a:r>
          </a:p>
          <a:p>
            <a:pPr marL="914400" lvl="1" indent="-514350">
              <a:buFont typeface="+mj-lt"/>
              <a:buAutoNum type="arabicPeriod"/>
            </a:pPr>
            <a:r>
              <a:rPr lang="en-US" dirty="0" smtClean="0"/>
              <a:t>Destruction of cultures by the Nazi’s</a:t>
            </a:r>
          </a:p>
          <a:p>
            <a:pPr marL="514350" indent="-514350"/>
            <a:r>
              <a:rPr lang="en-US" dirty="0" smtClean="0"/>
              <a:t>Cultures Targeted</a:t>
            </a:r>
          </a:p>
          <a:p>
            <a:pPr marL="914400" lvl="1" indent="-514350">
              <a:buFont typeface="+mj-lt"/>
              <a:buAutoNum type="arabicPeriod"/>
            </a:pPr>
            <a:r>
              <a:rPr lang="en-US" sz="1800" dirty="0" smtClean="0"/>
              <a:t>Jews		</a:t>
            </a:r>
          </a:p>
          <a:p>
            <a:pPr marL="914400" lvl="1" indent="-514350">
              <a:buFont typeface="+mj-lt"/>
              <a:buAutoNum type="arabicPeriod"/>
            </a:pPr>
            <a:r>
              <a:rPr lang="en-US" sz="1800" dirty="0" smtClean="0"/>
              <a:t>Polish</a:t>
            </a:r>
          </a:p>
          <a:p>
            <a:pPr marL="914400" lvl="1" indent="-514350">
              <a:buFont typeface="+mj-lt"/>
              <a:buAutoNum type="arabicPeriod"/>
            </a:pPr>
            <a:r>
              <a:rPr lang="en-US" sz="1800" dirty="0" smtClean="0"/>
              <a:t>Russian</a:t>
            </a:r>
          </a:p>
          <a:p>
            <a:pPr marL="914400" lvl="1" indent="-514350">
              <a:buFont typeface="+mj-lt"/>
              <a:buAutoNum type="arabicPeriod"/>
            </a:pPr>
            <a:r>
              <a:rPr lang="en-US" sz="1800" dirty="0" smtClean="0"/>
              <a:t>Romanian</a:t>
            </a:r>
          </a:p>
          <a:p>
            <a:r>
              <a:rPr lang="en-US" sz="3000" dirty="0" smtClean="0"/>
              <a:t>Other targets</a:t>
            </a:r>
          </a:p>
          <a:p>
            <a:pPr marL="914400" lvl="1" indent="-514350">
              <a:buFont typeface="+mj-lt"/>
              <a:buAutoNum type="arabicPeriod"/>
            </a:pPr>
            <a:r>
              <a:rPr lang="en-US" sz="2000" dirty="0" smtClean="0"/>
              <a:t>Physically/Mentally disabled</a:t>
            </a:r>
          </a:p>
          <a:p>
            <a:pPr marL="914400" lvl="1" indent="-514350">
              <a:buFont typeface="+mj-lt"/>
              <a:buAutoNum type="arabicPeriod"/>
            </a:pPr>
            <a:r>
              <a:rPr lang="en-US" sz="2000" dirty="0" smtClean="0"/>
              <a:t>Homosexuals</a:t>
            </a:r>
          </a:p>
          <a:p>
            <a:pPr marL="914400" lvl="1" indent="-514350">
              <a:buFont typeface="+mj-lt"/>
              <a:buAutoNum type="arabicPeriod"/>
            </a:pPr>
            <a:r>
              <a:rPr lang="en-US" sz="2000" dirty="0" smtClean="0"/>
              <a:t>Political opponents</a:t>
            </a:r>
          </a:p>
          <a:p>
            <a:pPr marL="914400" lvl="1" indent="-514350">
              <a:buFont typeface="+mj-lt"/>
              <a:buAutoNum type="arabicPeriod"/>
            </a:pPr>
            <a:r>
              <a:rPr lang="en-US" sz="2000" dirty="0" smtClean="0"/>
              <a:t>Religious groups</a:t>
            </a:r>
          </a:p>
          <a:p>
            <a:pPr marL="514350" indent="-514350"/>
            <a:r>
              <a:rPr lang="en-US" sz="3200" dirty="0" smtClean="0"/>
              <a:t>Anywhere from 11-17 million killed in concentration camp, killing center, or otherwise outside the scope of “battle conditions”. </a:t>
            </a:r>
            <a:endParaRPr lang="en-US" sz="3400" dirty="0" smtClean="0"/>
          </a:p>
          <a:p>
            <a:pPr marL="514350" indent="-514350"/>
            <a:endParaRPr lang="en-US" sz="2400" dirty="0" smtClean="0"/>
          </a:p>
          <a:p>
            <a:pPr marL="514350" indent="-514350"/>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500"/>
                                        <p:tgtEl>
                                          <p:spTgt spid="3">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ox(in)">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ox(in)">
                                      <p:cBhvr>
                                        <p:cTn id="35" dur="500"/>
                                        <p:tgtEl>
                                          <p:spTgt spid="3">
                                            <p:txEl>
                                              <p:pRg st="8" end="8"/>
                                            </p:txEl>
                                          </p:spTgt>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ox(in)">
                                      <p:cBhvr>
                                        <p:cTn id="38" dur="500"/>
                                        <p:tgtEl>
                                          <p:spTgt spid="3">
                                            <p:txEl>
                                              <p:pRg st="9" end="9"/>
                                            </p:txEl>
                                          </p:spTgt>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ox(in)">
                                      <p:cBhvr>
                                        <p:cTn id="41" dur="500"/>
                                        <p:tgtEl>
                                          <p:spTgt spid="3">
                                            <p:txEl>
                                              <p:pRg st="10" end="10"/>
                                            </p:txEl>
                                          </p:spTgt>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ox(in)">
                                      <p:cBhvr>
                                        <p:cTn id="44" dur="500"/>
                                        <p:tgtEl>
                                          <p:spTgt spid="3">
                                            <p:txEl>
                                              <p:pRg st="11" end="11"/>
                                            </p:txEl>
                                          </p:spTgt>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ox(in)">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ox(in)">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Righteous Among Nations</a:t>
            </a:r>
            <a:endParaRPr lang="en-US" dirty="0"/>
          </a:p>
        </p:txBody>
      </p:sp>
      <p:sp>
        <p:nvSpPr>
          <p:cNvPr id="3" name="Content Placeholder 2"/>
          <p:cNvSpPr>
            <a:spLocks noGrp="1"/>
          </p:cNvSpPr>
          <p:nvPr>
            <p:ph idx="1"/>
          </p:nvPr>
        </p:nvSpPr>
        <p:spPr/>
        <p:txBody>
          <a:bodyPr/>
          <a:lstStyle/>
          <a:p>
            <a:r>
              <a:rPr lang="en-US" dirty="0" smtClean="0"/>
              <a:t>Yad </a:t>
            </a:r>
            <a:r>
              <a:rPr lang="en-US" dirty="0" err="1" smtClean="0"/>
              <a:t>Vashem</a:t>
            </a:r>
            <a:r>
              <a:rPr lang="en-US" dirty="0" smtClean="0"/>
              <a:t> – Israel’s official remembrance of the Holocaust</a:t>
            </a:r>
          </a:p>
          <a:p>
            <a:r>
              <a:rPr lang="en-US" dirty="0" smtClean="0"/>
              <a:t>Righteous Among Nations – Gentiles who risked their lives to save the lives of Jews.</a:t>
            </a:r>
          </a:p>
          <a:p>
            <a:r>
              <a:rPr lang="en-US" dirty="0" smtClean="0"/>
              <a:t>Poland: 6000</a:t>
            </a:r>
          </a:p>
          <a:p>
            <a:r>
              <a:rPr lang="en-US" dirty="0" smtClean="0"/>
              <a:t>France: 2500</a:t>
            </a:r>
          </a:p>
          <a:p>
            <a:r>
              <a:rPr lang="en-US" dirty="0" smtClean="0"/>
              <a:t>German: 500</a:t>
            </a:r>
          </a:p>
          <a:p>
            <a:r>
              <a:rPr lang="en-US" dirty="0" smtClean="0"/>
              <a:t>USA: 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Oskar Schindler    Nicholas Winton </a:t>
            </a:r>
            <a:endParaRPr lang="en-US" dirty="0"/>
          </a:p>
        </p:txBody>
      </p:sp>
      <p:sp>
        <p:nvSpPr>
          <p:cNvPr id="4" name="Content Placeholder 3"/>
          <p:cNvSpPr>
            <a:spLocks noGrp="1"/>
          </p:cNvSpPr>
          <p:nvPr>
            <p:ph sz="half" idx="1"/>
          </p:nvPr>
        </p:nvSpPr>
        <p:spPr/>
        <p:txBody>
          <a:bodyPr/>
          <a:lstStyle/>
          <a:p>
            <a:endParaRPr lang="en-US" dirty="0"/>
          </a:p>
        </p:txBody>
      </p:sp>
      <p:pic>
        <p:nvPicPr>
          <p:cNvPr id="25602" name="Picture 2" descr="http://www.jewishvirtuallibrary.org/images/schindler.jpg"/>
          <p:cNvPicPr>
            <a:picLocks noChangeAspect="1" noChangeArrowheads="1"/>
          </p:cNvPicPr>
          <p:nvPr/>
        </p:nvPicPr>
        <p:blipFill>
          <a:blip r:embed="rId2" cstate="print"/>
          <a:srcRect/>
          <a:stretch>
            <a:fillRect/>
          </a:stretch>
        </p:blipFill>
        <p:spPr bwMode="auto">
          <a:xfrm>
            <a:off x="990600" y="2057400"/>
            <a:ext cx="2533650" cy="3381375"/>
          </a:xfrm>
          <a:prstGeom prst="rect">
            <a:avLst/>
          </a:prstGeom>
          <a:noFill/>
        </p:spPr>
      </p:pic>
      <p:pic>
        <p:nvPicPr>
          <p:cNvPr id="25604" name="Picture 4" descr="http://upload.wikimedia.org/wikipedia/commons/thumb/b/b1/Winton_Nicholas_4647.jpg/220px-Winton_Nicholas_4647.jpg">
            <a:hlinkClick r:id="rId3"/>
          </p:cNvPr>
          <p:cNvPicPr>
            <a:picLocks noGrp="1" noChangeAspect="1" noChangeArrowheads="1"/>
          </p:cNvPicPr>
          <p:nvPr>
            <p:ph sz="half" idx="2"/>
          </p:nvPr>
        </p:nvPicPr>
        <p:blipFill>
          <a:blip r:embed="rId4" cstate="print"/>
          <a:srcRect/>
          <a:stretch>
            <a:fillRect/>
          </a:stretch>
        </p:blipFill>
        <p:spPr bwMode="auto">
          <a:xfrm>
            <a:off x="5270500" y="2313781"/>
            <a:ext cx="2794000" cy="3098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Paul </a:t>
            </a:r>
            <a:r>
              <a:rPr lang="en-US" dirty="0" err="1" smtClean="0"/>
              <a:t>Rusesabagina</a:t>
            </a:r>
            <a:r>
              <a:rPr lang="en-US" dirty="0" smtClean="0"/>
              <a:t>     Rachel </a:t>
            </a:r>
            <a:r>
              <a:rPr lang="en-US" dirty="0" err="1" smtClean="0"/>
              <a:t>Koretsky</a:t>
            </a:r>
            <a:endParaRPr lang="en-US" dirty="0"/>
          </a:p>
        </p:txBody>
      </p:sp>
      <p:sp>
        <p:nvSpPr>
          <p:cNvPr id="3" name="Content Placeholder 2"/>
          <p:cNvSpPr>
            <a:spLocks noGrp="1"/>
          </p:cNvSpPr>
          <p:nvPr>
            <p:ph sz="half" idx="1"/>
          </p:nvPr>
        </p:nvSpPr>
        <p:spPr/>
        <p:txBody>
          <a:bodyPr/>
          <a:lstStyle/>
          <a:p>
            <a:endParaRPr lang="en-US" dirty="0"/>
          </a:p>
        </p:txBody>
      </p:sp>
      <p:pic>
        <p:nvPicPr>
          <p:cNvPr id="7" name="Content Placeholder 6" descr="untitled.bmp"/>
          <p:cNvPicPr>
            <a:picLocks noGrp="1" noChangeAspect="1"/>
          </p:cNvPicPr>
          <p:nvPr>
            <p:ph sz="half" idx="2"/>
          </p:nvPr>
        </p:nvPicPr>
        <p:blipFill>
          <a:blip r:embed="rId2" cstate="print"/>
          <a:stretch>
            <a:fillRect/>
          </a:stretch>
        </p:blipFill>
        <p:spPr>
          <a:xfrm>
            <a:off x="4495800" y="1600200"/>
            <a:ext cx="4252147" cy="2829610"/>
          </a:xfrm>
        </p:spPr>
      </p:pic>
      <p:pic>
        <p:nvPicPr>
          <p:cNvPr id="32770" name="Picture 2" descr="http://t2.gstatic.com/images?q=tbn:ANd9GcT0q251gHTGxxsAEtXt5P5SGG_esNAVd1l6uAqQKU1u_xqdEBvc"/>
          <p:cNvPicPr>
            <a:picLocks noChangeAspect="1" noChangeArrowheads="1"/>
          </p:cNvPicPr>
          <p:nvPr/>
        </p:nvPicPr>
        <p:blipFill>
          <a:blip r:embed="rId3" cstate="print"/>
          <a:srcRect/>
          <a:stretch>
            <a:fillRect/>
          </a:stretch>
        </p:blipFill>
        <p:spPr bwMode="auto">
          <a:xfrm>
            <a:off x="609599" y="1752600"/>
            <a:ext cx="3673231" cy="3581400"/>
          </a:xfrm>
          <a:prstGeom prst="rect">
            <a:avLst/>
          </a:prstGeom>
          <a:noFill/>
        </p:spPr>
      </p:pic>
      <p:sp>
        <p:nvSpPr>
          <p:cNvPr id="32772" name="AutoShape 4" descr="data:image/jpeg;base64,/9j/4AAQSkZJRgABAQAAAQABAAD/2wCEAAkGBhQSERUUExQVFRQWFBoaFxgUFxsYFxgcGxocGBgYFxgYHCYeGBolGhcYHy8gJCcqLCwsFh8xNTAqNSYrLCkBCQoKDgwOGg8PGiwkHyQtLCwsLCwsLCwsLCwsLCwsLCwpLCwsLCwsLCwsLCwsLCwsLCwsLCwsLCwsLCwsLCwsLP/AABEIALcBEwMBIgACEQEDEQH/xAAcAAABBQEBAQAAAAAAAAAAAAAFAAIDBAYHAQj/xABHEAACAQIEAwYDBQUFBgUFAAABAhEDIQAEEjEFQVEGEyJhcYEykaEjQlKx8AcUwdHhYnKSovEVJDNjgtJDU5OywhYlNWTi/8QAGgEAAgMBAQAAAAAAAAAAAAAAAgQBAwUABv/EACwRAAICAQQBAwMDBQEAAAAAAAABAhEDBBIhMUEiMlETYYEjM3FCkbHR8AX/2gAMAwEAAhEDEQA/AHRhRh+nCAx6Y8yNjCjD4wox1kUMx7GHacLTiThuFh8YUY44bGFGHRhRjjhsYUYfGFGJsgbGPIw+MKMdZwyMKMPjCjHWcMjCjD4wox1nDQMIYdGFGIs4YxAEmwHXFHNcWSnGrUNXw2ufONwMVOOZ8hggPr87fkT/ANIwc7L9klzCLmMwxCx9mi9PxMTJk7j29MY2r18oy2w8G7o//OU47p+QeOJgEahCmIYEEXuJ2i3ri7gL2y4ccswZSSjGJgAwPusBYxuDbY4s8AzhdCp3Qj5G4/iPYYs0WteV7ZlOv0Kw+qBfZeeGxe+/+gO+4NrHp6HE8YjqJG1wIMdI6e1o+XQ6bRlqXgjpAi3upvBFrHnI2PPb296WjxD6+H85/qDOH1KANxY7gj+PUEW9DiuPEI2cWI5eIEAidhqAtPI8wcVS9FMvh+paHr8ZPX6woP5E+mnzxHnKujxblUMiYkN4Y8xqj0jFiNWqOcEHp4QQfa2IM54qbg/ggj8JOv8AIgHzHkcRl/bf5Iw/uI87nxINysnneAZY9JNWf1GJ0T/XqdiflYYj1amJgA/aK8f2TTED9bHFh1m3UQfT/Q/q2Cx9A5W3Igb4gD94GfaCT8re+JSJI/U+f5R/phrqNYnkCPcw35KPn5YdV+H1+l5PyE+8dcEn2C/CITQ1X1lZ2AHLkfcX98eYkbLKbsPF5HboPYQPbCxFBfgsmkRjyMOoZtaiyjBh1Uz8+h8jh4ScQpX2FKHPBFpwtOJzQIwzTglJMBwa7I4wow+MKMFYFDMexh8YUY4ihkYUYkjHkY46hkYUYkjCjHEUMjCjD4wox1nDIwow+MIjHHDIwow/TjyMTZAyMLTh8YjrvCk+R/KB9TivLPZBy+C3FDfNR+TG8WqTXJO8wPYfz/PGr7N8ZzFXKlKKiaNNQCux8QWCTbVzjGC4vmvtiRtJ/j/HG14H2lOX4dKojA1HpnUwWCx7wHqbLyuIx5OVvlntMNJ0S8XyWZrUH7+VVRM1lVXLgTCBbaeU7XtN8ZrspWivp5NT/K4xpu0/HRUoogdXYosmmwcSQJGoWJm2MTk893eZBEeExHW0EfU4v00tuRN/JRroqWNpfB0ADHsYVJgwBGxE4fGPUXZ45qiFBFuXL/t9QNvL0kszGWm4nUOn8eosLc4HMDE70p/X8sNBg32/EY9IMc/OADPXcWrVMOLae5FbJVAxY7TDRNr6gY90JjrPliHiDlbi+uoqHntN/aKg9x0xMhIquoG6qR5SW1E+jct5PK5Dc6oHdiQdLqY3JII5byQT/iHurJ1jaY5BXlTQyisVXMQSASxi/wBo0x1iQLxtzxeRcVUQ2A/8qnfzLG8fPFmtZDF7QPU+EfU4vx8IWzepohUSure5YDynw/NAB74eBJncCw6HYlvTYeRB8sSVGCCR90WHU/dA8zYe+IsvQIRVmIF9J9Zv53sOpMmMTdcIhdWxpoobtv6x6fSMe4sAAdB7xhYngH+5z6i5Q6kYqw5qYPzF4wcyPax1tVUOPxLAb/tPyHrjN0s8h5x5HFhTjHjka6ZvSxRkbzJcZpVrI/i/CbN8jv7Ti1jnWkf6YKZLtHWpqF1B1HKoJPs48XzJHlhqGoXkUnpn4ZsYwtOBeT7S0Xs2qk3MVI0+zW+sYLAYbjJS6EpRa7Gace6cO04WnBWBQzThacS6MeRidxziRxj2MPwox1g0MjCjD4woxNkUM04UYfpx7GOsiiPThRh+nFbNVmutIK1SB8RIRZ21EAmTyAHrAiYcqO2tkpsJO2A/F+KUwAA6m94NrXieftgR2srFllswjMh/4VKnCC4VyX1Ez/eJMiLbYFcGyiVQzPaJmb6RvqJ222G5OMvV6n0OLRr6LTVLcmHeBU8gUqGsnfVJ3OoLpYEAJBHjDczMzygzmqObFOo6aVanqOnvFD6Z9bz5iDiLiVBkYRIMEEKYmORjfpgtwLgTZ5pWNTPBKqFCgAsWYQFIggCDyAO4xnKpRtGpFyjPsZkcyalbV92kDUYwAPCPAABYDUFt5eWB9agC5JMxAHmZ8R9BJE+QOCvHMk+SDUSBr1BmInaJSCdx973HMHEHZTL9/VA1HUVJggaQALm+xFvrcYrgnJ8FuSVe4PcI4wVmnU3EAEzBkEi/UgE4P0zYHrHzI/jPz9sBO0/B6NICoagpm5CRq7wgEgBQQRvBIsATtzOFdIUHTfSIHI8184uB5DnadrSzlFbZv+DB1kITe7Gv5HgYUY8pHcdNudiLfxHth7LztjQszNoNrJprLpm9NrDl4liOo38IMibbqMRcUYMiR951G08id9two+WLuaQF6fKdSjyPhYf+yfY4pZmnrq0SOdQF1BkBlWo07CSQoBtcAe6Wfrb8tGjg4e7yky4xGtj0WltO2tyfaMegGUXr4j7Dy/tFMehZZ+hKL9A8+4cj5YbUpl6hAFgBJ6kkkqPOyz/PDDlQqo2zwvLLYkSSAOcQq9N2aRy8A88S0qZ6i+8fQSd7c7e04goN8TDz0C0QtlPuWYjyPni4IC+Q68/U/mcRjldtk5Y7UkiCpUgwB9Me4lUdL+Z1X87DCxZ+Cr8nLn4cItvGG1VZJINt/wBDF4yNxhahz+uMVo300+mUaPFRMEe4P8Di/oPL64jbIqbxB6jEgEf0/l/TExR0nSJaqgQZYHmGk9dvKcT5LiFSmfs2gdN1P/SZAPnE4gqZkkkSGAJiPe/1xE+YVTe0+X54sk3F2ijGoyjTNVku1am1VdP9pbj5bj2nB2hmVcakYMOoM/Pp7456jgixn0xJRqFSGUlT1Uwfpi2Gof8AUBPTL+k6Jqw3FDgOZapRDOZbURMATHoBgjGG4tNWhGSadMbGFGHacKMHYFDYwow+MQZvOJSXVUdUXqxifQbk+mOs7aSRhH8t/wCZwDHaGpWtlKLOP/Nq+Cl7c29r+WPR2ZarfN1mq/8ALSUpD2EFvXw4DffQX067Pc72rooStPVWdQSRSEgAXJZ9gI5icQUuEZqqpFZxRRiSyUoLtO4ZzIFoWBIhQOWC1bJolNaSIqK1RBCgAQG1tIG/gRhJxejEU5P1Mm1FcIEUuy9AzrXvGZVVmcmTpCqCIjSSVDEi8zfljJce4UcvUmms0w6xEm5HOTe6n2x0NtvfEVFUgknxDZSpgk9GExyvH9UdRCD48D+mnPvs5rnaLVXpD7zKqgc5MQT8xjoVPNJkFpsDpWnKgQSGLKZBHU3O4uBe0GHhHZkiu9eoyO5+BaYMINpAIBsBpET1JkjBTiPZ8VVp99USmgqS6y3eFYIIVQpuQSL9cLqMIQdcjEpTlNeAJxXLjilSu2VpkUwFapWcRLACAqi4kjnLHUSdIwTyOQp5SkAgUKo8TiAbC7NeeRPOPQYNcN4jRp0kylPWKbOA1RtIa76i0C25+QxkP2lcR7lTllILM5B/uKY5dSAPc4jAkl9zs7k6MJxPiDZmsahnxGFHQbKB8/rjbcSc1CiiIDhje0Brb9QJ98YvI0NNRNQsi94ZHJQWFvMgD3xpq9A06QLAsdA1+UKFtflBwyuBd8mgd9DayDpI0sSR4fw6jN4aRqP4r7SbcxJ5flznDaSgopHiDKOcTI68rW+XtFlqkC0wI1CIK8gyjpa6DYgx56CdGa1Y3MiHpN/zYPujqD82H06Yr1/+Plo3Oqf/AE2X8yR7jEueQNSOgA6fEoHVIfSIvJ0xA2DYHcbzM1aYpX1IuhgYgMzCR/k+eKMsqV/dDOKNuvswhTEqG5PULdLAMyAR/ZRB7nfEFEmoGUWVmO2+kkkcrEjwhbkaJ2ENa4ksBES0yqxHhGgpMH8KvPsOoBRC0hKzpB2mSTK2uZZjt6xyxL5deEDHiN+WNaBUCgfd2HnZQOQHhf3UdMS0/EbgQItvfz5TBFvPfpBVplJYwXbTI5aj3nzVV+lOes2qCQB9TPLrbmST8z6YNPmgX1ZNGFhd6OQJ8wJGPMW7kU0ZWvkz95T7jFOpwxTtbBzIZuiaAfMVVV5MolBiQACdqbKosFFwNz0w3J1aWYJWgtRyqyT3ZAjYm1Rj8RAuOnXHnVNo9E0n2ZtuGMPhPy/liGpTI3B25Y2GY4C6/EpU3+KRtY7i97YpPw5vwk+gn+mLVl+QNirgy6LfElWgGEHBatw8TdY9sVnyPQ/n+v8ATFjyqX2Ko4nFfIG/2ZBBUkmRMGOd/pi5kFZiQzC3Wx2H8/piVkI3/XuLYcrEdR5/1GDSOb8dGu7JtqywP9t/o0fwwYjAPsyuikPtFAYsVRnprHiILDU2oyQfKxwzO9saSN3dKa9TYLSKlZO0vdflOGY54pUJTwzcm6D2nAninajL0LM4LfhUz8yLD8/LAfOZLOZkP3lehQTbSuYpmGIOlHhoBlSDJ5MbxAzXZEinmabOaZ1M1NleJS0h5fwiGG42gib4GWqXUQ46V9yNkmczeZANFVy9JhIqVPHUYHYqgsJHWPI4s5PspRVtdTVXqfjrHV8k+Ee8+uCP7+NQUEMWjTpq0Jaeag1AzCQRIG4PTAjNdo2StpZdKo0OLMehuLSNwOceeCWWD7dgPFPwqD8Y9049UyAQZBEgjYjqMOjDIsUqwmtTHRXf5BaY+lVvli1GIKazWc/hRF9yXY/TRiybY6zmilnDY+/yH6OIqq3/AF6/xxHTp00qliS1QXJZyR0+GdO8ja0e+C/75QFENUWsZk6qaMUAEgciosJJ384AGM3USVGpo8blKl8AtKkG1sONSd8BuJ9p6CMO7fWJuGUoQPWWB+mKj9tKOyq7eoCj5yT9MI1aH5el0zRM4AuY88CO1fZSvnM0+aQKaLrSOrV/y17wKBJgVA8mAL4y/EeO95VBCASQNyx5C1wPpjbcF4kaGReDWuCfBVowCbfB/wARdh67xg1JwJjjjlT5MrxCn/vNQRBbu0iIszAbewxoM7SLSFsxmBup38LCdjMT54q1uMUyx7xFYqGCkxKkGQVPLxAGN8XqWXR1BRFaZ/8AEYe3jYiSL3gHD6Mll3hL/Y04uNC2aQVIAEE+cETGLbVRqBMruDO0bb7WaPOxxX4N4qRF1ZGZfFOobNDrO/i3G/xA3xZ0ARAA3UqPhMiRa1jpIm3Q7EBxdISaVjmogvsQYHiFjcnnz+HYyLi2MtWoFDpEmpQfwDbUs0e6sLEMqkeRLdMarLzqIPIAdTu0Gecgj3BwD4+2jN0Kjf8ADAUMZjaprg3FtIY3tvinNTjf3L8FqdP4LeScgvUe7O+hQLmFJXQhtA1LUN4sNRgTpsLSJMsb3BEWuCPUnlPPaLxirkKLgJqjVoteCCTqqWNMtdjJvtHMHD8zr1aBJciTcAAdNQWdTAEDzLG3Mk6idVyPDU1+K/wQvmYbUwjcSIB825GcT0JgwLHYz928cifMWO5POBWyqySF2PhlQbAeKF3vYLE2EHpi+QPhHpb8vSwH+luhzyyMnpdI8RRF1BPmCT+WFiQVP1AP1wsWWV0znP8Attgp1KrgWgje4H8emJ+FcZRZ0h6ZaxNMxYkGLEWmPlgTVX7M9J/iuPMry/XMYxK6Nyuwzwp6Qr94GV4MxUFjMyt+X87YL5njVdqoAp0Epm/2dJCxFtV31X5CNvnjFZRf4YloVStQkEi52OBaJro2nEeOUu87rL06lepMHwhFsLwFBM+UCI+VKhnAaop16fcM3wG5VjPw2uGvtBmN5MYZ2CpVG76tTUPUDFQupRsNUyxG7N9Pl52mWo2o66LvTCsTScAo8k+cwywNjin6vq2oZ+glDc+y7xHhqp8TACJvYx1HP3iPrjPqXYnuUaoBYuB4R5TzPpOH5SvSrVBUrVTV2crVkIecHSb2tP5Y0fDOLHUwKUu6UGEyqUxfcAd4DbcHa/phlTcehNx3di4H2Pp5iklTN5idOoCkCtNVGpzpZp1XOpvu++DGW7GZWmiJ39qVU1JL0wZbu18UCy/ZryHxnqMDaXEqDo5qA0VJAiodZbflTo8rjynEy8Lotqqsqt+8KAxqVNGsBlYBR3ikeKmmwm0czgd1k9dIz+WyIzT5h++all2d3UTBeC0OYgfeYgXiT0JMHAcmh4hUy9UnRmKfdlwfEuopVUyQRugSejAnFmnlCgakappaGIAUSxXUSulywVRpiSR1vyNDI0x/tJIWoC1ajpDMurxVFm4JBEagLxiuE22xmeOKiqNFwvJo9eiwdFNB9GkugYhSWUgFgTOo7D7p9AH7TH/eq5H/AJj3HqeYxP2ezFMZ5lLGXLaRpsWDOd5tu945Drinx9f96zBBE9683g7ke+HF2Iydo6Kq2w6MOjCC/XGlZlNA5MwEWvUbYVG/yIifmhxjl7Q5qrWLmVy6sVIVfDzWWIk2aCZMCMHO0ObKcOdxu7ah6PW1j/KcZHg6VzRXQixpLanb4iN7Cf1HulqczhSQ/o9Osltk/E+LNqBDaGBMg7MJkeg8RxTzXaGYUkmLhdRIHUiLDr74i4k9UFFPdEt+GWKiJJmY62M/wxQfKEGSCC17iLHY+mKL+qi/9mXAs3XDuWAIBNgTqIt1gflhtFL7YcKV8WshkmLmIEjna0ap22i/viZQtUCpXZRqi+DKdp6pRUqvUqaCO7lgQsfD8QkQb2aOojcXovhrU8S42cptdMvUKgO026/Kx54t5TPVKYseYH8vywPyRgibqGlgNyPvCfMDHRct2FQEMO/dN1im0EciWC39gOuJjYEnEb2RNRhVZx4GYaPMjVqjyuPefPByrlwYOxGxHLr9PY8wcW6XDWAAWmwAEABCAAOgjCqZV1ElGFwLqd2IVRtuSQPfD0ZpRqxGUJOV0Cqhamys0FfhZhaBchmHUExIsdRPhgA0eNUBUrU0YSutJHWCSQfafng1mZDd2yHUwYaGBlgAdQCgEkRM8sBq1B2zFOnDgl4MgioAtNiQBEglRE8pkcsUZci4Sd8l+HG1bargtXeodBAUAgsRMtMHSDEkaRfYk84IElbJKFm7QdRkk6tpJE6ZgRtEWsMXH4U66dNMiLL4DaBAXbaLe43wB7V8TqUVCUwRWqGywdVp1QOvLnPKcWucUrbKowk5UkWeGKAGO41BVHqiMR6bWOwUk+VuoIkyNRHWwABNh05X394xzvL9p61Mo3eSZJ0aVIMwDPSYG3y67LhHG0zAMWK3eTtNwdQHyjcBtgLjjyxkqQWXDKLthUUzy0xFpH+v549w5pN9ajyIv+eFi+0LUcmzdFkUqwZWm6kEEbbg7YZlj+vfBr9owniGZubVjsfIfyxcyXZXMEI37k+lgrAqlZhpaDNnI2M4x12b3izK5Y4lyyzUPqfzxpz2LrwSMrV1Enw91XXwgTq1SEuTAUXttgHmuAZuizK1FpB3CnSRMBpPI79fTAtBLhofwPixoayt1MEgbrJKmeokD54h41xw1G+IsWGkWIJJ2BBYiAegHpgv2W7MVVJq1YFJlYPcWvfUrXix2F5HXGY4/kU74mkzGmG8JaAR6jcfrnOKYJObGJyaxr7jeGjwDyEfIxi1lbT+uuIeF1lXUGWQRYzcXBn6R7nBZqFIfAdYjcal62g398X0LeCGnxCotONRjobjfzwcoUaorUDWo9z3h8NVkdDYi4gSxFoAEksANxjR/sy7OU3JzNRBppmKckkaxctBMeEEQepn7uCWczgzfFaQAkZcAxI3DBybxFgnvbFkMdq2A5c0ZntjlQHVqFYZgqACC4NaAq6tdJ4qE94Kjzf/AIkW03y3CuItSzyVygmnDaahImAVFySQbyDygW5Y75mRUcMDSRhBjUwMnRIkWgF7bm0e3Os72VotxerTYBFXKCpppMAGbX8Mv8JItYWO2CUY3ZDlLbQD7MUJzdOp3RcNrVnUMFpMQXBO8Ssi55k9MUuOqP3uuDP/AB6g6/fblaMdxoCnTpiFWmpJVVAgcz8OkRZSduW554jtnwLL941TRpICNU0iJNQtBIA3lDJ8+oOLGubRT0qCJGIM7mO7RmIPhRm2t4QW/hiMO2kliVa9jtjQ5+mGyyqahmqaKkEtAV2UuCZhhoV9o2O2LcmZxqkUY8Klds532zXTw4LfwtTSCDfSpB/9pPtjneVzuldNRA6C4k2EzF9Lcz0v1x2nj3YBs0T33EpUtq0Gky0wY1WXvImIOoy1974E1v2IsvhGephTPxUyCREkWcTY9djhWct7tjWOP0+jJ9gcn3td6rCe6RQnRS06SB5Kh/xdcEs92d/emasGamSzLpqLI8HhBBmyGDyMGd4wf4d2PPDlamaiVTUbXqQECB4YMk3BDc+eLPP9eUYvx8RFsjuXJluEdke7JauFYj4VB1LPVpAm9o2sd7Ybn+GMMw9QkaXBAWGmNApkmREeLlPtjUVL/rz54x2VqMc5mULHSLAGTF1MLJ8IsbDc+mCZEW0VH7L1WINMBgR1Ag/e3Ikc/fyxBnezVampZgLHYHUb7bbCSJPKdsbvh6eAe/y8/kcOzJgSd/le1+o2OOoGzmlOmVaCCCDBBsR6g47t2AznfcPosbsi9225vT8I/wAoU++OTcfyksHHkGjpyPry+XTBnsX2yGUoVEdHcGprGkgRKgGQR/ZG2KcsbjwX4pJPk7Fo8vzwM7Q0GOWqASD4CCOoqK3MgcuZxjl/aBSQXStdiRDgA6mLjaIIDAes48H7SqNvs6/l9pv9cK0/gasLZfOU572tTK1UCEMuqCRqDFtJMnuyVlps+5icQUUniymZE1SBEbU2T1xUH7SaI3pZj/1T/wB+KtTtBTo5lK7q7BkcgKxDAuQbtIJsSDe847+CF92bzjbuuXqtTKCoiFlL6ioKjVcC+w/I45JkOP1mzjZnMKzulJAuhNOkMSRCibFQwmffbGg4t+0Ok9CvSWnVBq0zBZtRAsjSSSTafnjMcM4yqZxajaRrpLSIqgASqgAgKZ0gLuLgGfMw06DhJKaDXauvlswtSMuy5hBIJoMrAxOtmjbb4rdcc64HmyKvhNtMHfp19/TfGu7Q8ZYUe6aolWozszOjhiQbAMy+Ha0dJ62z3AOCkMGqEDUYlGVwLMb6JgnTseUnAp7Ystz1JpGj/wDqmr1H5flGFjO5mtodlYHUpIbxEQRYiLbG2Fifr5PkSeCPwX+3uYniOc0kT3zjxD2t/PljtdTMo1KgU1R3YCIQylrhfsyptUGnnIgjzxwntlT1cWzKjc5th83jH0JkauhaY1MANS6QBphNQg8w0LM+uL6ouinKCG5xdDV3UsNIS4ZiBqJ7xtMxZWnaBpGIqleW00XZ0LoBFU3OmozhahJMQqTfri539UUwfEWOmNWiDzMab7Dn1w+jmTUICEAEsQdINhAAA9SZxJzxP5G5wOuVYlmV1UkQ0nnpUkjxcgesYqZ6s9PvFGp9NNAHbQdLMzXMgT90bHbF1cw1UQAkBRqDCQxJNvIeGZvuMNqVSxaFQ/ETqG4ptCyesg4g76b6KeWyC1ara6SlNdQCaVIp4WK/F8c26csYDtB2IqV87mWo01WiroiikAIIpUy/hAAF2nzvjouWKd9KIikxclgx1KHNgNJN8V+x9TUc6f8A9+sP8IVP/jiGdtce/gpcF4M1DKUqIVpUGTpYSSSx2B5k38sC+BdijSzWYrVQzCqRoVVfw/ikm97W8pwZXh7Nm6gai7U3NSTUsF8KRBDaalNoWEIlSp6YFVuA1+5ohaLazlQDGkaK/eUmZmuNLaV+IfhwdyqrBTSdmiPC0afsqnnbTzLcz16bCBtGMjTyI/27VUI//wCPB0qwU3qAfiiIJETjV9muBtTZ6rkqzGquiAPCa7urMQTqJUiOgMYwK8FqL2gKU0FMCkXXSEAWnrIDhdrE7RPliPydus0mZ4NmwyLRnul2WoyOy2jwksNQgnwtz5xtRzPZysKtWpWGmi1IIAzKzAIjxqIY3kkk9STtgv2T4JVo1ENWkR9lTEjumCkUVVgTOsXWPBY87Rgt2vyRrZcUxbXUVfYyG/y6sEptPsBxTMlm8wK6jTTSkDJJ1rqkSAIgRuTI6CPMzmuGEVqKllVdPfGTABpKKQG1gTXn1BxNX7QZejTqAgE0y4ACzcEwuqPxGMXKtLVma/h193lqSqpsCxaq5E8p0UvpgOmERV+CuYUFDZoljJ+xSmDEWhlnnyxLn+G1Hra1ClVbVE9NFj5kIPn84qORVnAbKuur4m1eEE+I7GTJ59RgzSyy0KbaFMCWgEkkgbCSb2AxPRBheNZVkKI1iqRIIM/aOQw35HbfywK03P5cvn6AYKcUqg1YVSgXww29okmN7z57YoEcx0G2Go9Cc36mQuI9h/DfryxjeDJrzObP/Nt/iqC3yxtGP6/njF9iDrfMHrpb5mo2OfaOXTNZTEDbb9cvXfDM2PDe+55c8XEFv1+uWKOcex/R9P10wQIBzxmZ2uD9cA8pSZmamgLMyEKBuTFvU4O5qnMC4gfofnhtfhqtSuomImNxFwevPAvoJcFfi2UIZQ0CCoIZlWwEGxIPL6Ygp5UAi4PTxC388Fc3lq6kmm9ZQYslRgOYMpMHZeV9Xlin3lY7pTfzekgb/FS0t9cJbrHNtEb0LSAefp7G2Nk/YurnFV6b0gF8EVGIJIC7Qp8hjIGkxiUAk7LMCTy1EmIjck+uOxdnMk3dUXAJGpi1x+I6Tc8tP+byx3BKujDN+yzNBgwNAkAiNUzJncrI9oNt+WIqn7NuILqjunBBEGJg2sRaRv8ADuBjo1ThtTRGmW0mNjf7IXk/2G9jiTNZZxTCKrRLiBPOoCsx/ZG82nB+KO8nGK37MeIrJeiHHSkwEza9tUennyxHkv2fZxHl6EAbqlPVIIiNSkcja55Y7KoqiR4tUqRIaDCOSD0DPb/qxEM48MdTAyIBZrfEdjy8Kg+sc8RXBN2yjl62lFW0hRNucXO/M3wsNZPM/r3wsYds2NqOPcXqf/eqzAbZ6oYOx0VCb/4cd3o8UmqVamgcui6o+IFR3nnIMj3XHGMjkkq8fqrUkJ+85pnjcKoqsY87Y7aq0TUQkOtRGapDC4NRXJUxIiEJgHkl743TFV7UeVswKVR9NKnopmnqIJDS1pAiDAby3w581TL1E0eGmrsGDEaiINVRHIFlB85tbDc1Spd4XZ6ul9FQoqyhIgU9UIWklRCzciPLFNMlliPBVbWyurNDMW7xTqZhstyGmwBidxjjt0vkkPFUYSaV1FKFSqCjB2hAxEAQQTBGJnrJDs61F0UTUZVcGVLOYlTedJO/MYhNCgTaoopl6bmmyQsrKEXgDV4ZBFtJPPEucyS1JFKrRWlUpimwjZUYz3cEAf8AE07RcY4LdL5JKefUViB3wBq6CYTui+keH8QsAPbAf9mGb7ynnG5HiGYI9C0/xwRo8NQVVrq9Jm7yo7XB1I4JXTv4lGmCNwWvfGc/YgxOSqsQRrzLMJm4KrJHUagwnqp6YhnJt9/90Ge0PEKqZsBWcLGW0qpIB1VnWsY0kP4dEg7AzIO4jI8RzJp0irVGc0nNQFnJP2dO5DKAjgF2ABMkdTGCHEe1denVrqoUqhrgQt10U8uabG9wHrGfK/3b6HM55hkzVDoj9xrDVLU1bRIL9FBufLBdA+DFNm84aZ0tmDV7t7eP4f3JGQgERq7+b/FqJHXAjiDP/teoaBzBP7kNJbXrI/eKeruyfGU+IX/tcsaPMdqqyo/2sMtLMkh0pgrUp0qToupSUqfEzArEhhIkYzrdoai8WqVWILpka6rIA+GoxprYb6tK364k40fDKdf95Qscx3Ot+77wZg+Hv/s9UEEHSTerIgXtGCn7R849LIVKlNmR1Kwy7iTBj2J+eAlftTmRTcBiz06GZFQlArBqbqKdUoVt4XpkgiIZjFsE/wBpl+FVT5Uz/nXEeUd4OSZnjjtRpxdnrkm06mUo6+G27kGAeUbHHbMqwb97chir5ju/DvpVKdFo8g4qGeUHHKex2VA7g1DK98tUzsNDBg3qAs46lkTpytNDVFGq6iqxMWNRzUfcj7zEb8/MYri026XkOSaSslpIoIUVqw+0I8WkiWGrcj4fiE9WjcCCeYXTQbVUYRTaakDULHxQABI3t0xQpZioWH+8UioYAwILQJYTMTCsbbCek4KGqDIBBO0TPIG49CPmMEAZmjwjL1ql6pdizyFLKSZJMwfCRPvp5mcc47bZ2rlM7VpUX+zUKVDjURKKxGo3N5uTOOs5M19a6hQKk3KfFsTb6e18c/7cdnA/EmZm8NRUaALwFCG/K6dOeLI23Vlc0krowjdt68EFaZkESAQb8/i3wO7Nioay06VU0jUsSBNlVmAI9vri32h4L3LSslJi+6noeo8/bzNLs/P7zSO/jH8j9Djsm6MWwYbW0F+N8VrU6pVajBdIMG8b/iB6YGni9dt6hPqB/LBHtXSisD1X8iT/APLBHsxwBHUPVGqfhXlH4mjeeQ2j6FH1KwZVDgBZPOV6lVELk6nC2CyATciVMGJ5Y2y8Jizam9X/AOxFHXEWf4ZSSpTdUVYcRpAE2iCBv64IAc4j5z6RhLVzlFpRY3poxkm2hwJA25df6T+vXHoLHn/m/pfEZAnn+v64dTb125RjOHh8MAbfI/0vtjo3Z2lGVo+aA/4vF/HHNGLQbHYxdenkfyx1PKxToLNglMT6Kt/yw3pvIvm8AdHpgKNVdAIAW/KNJ6C/XczgzlcmUJJd3kffItcnkB1xRQ1FkCupupGtbgN4VBIPNgL8yW9iWXDR4ypM/dBAjlvzw6xYGvm6bMQK3iJ8IlhE6VAgG/ig/wDUcQdqswqU0DhWBb75QXCkiC7L4uduhxNlTUJXV3BEi6wZsD4TPxSCdto6Y97VZUPl2BLC4+F2Q73BK7grII8/cBk9rLcXvRk6HEwygqlRwdmpimVPoe9M/PHmL5GFjFb+xrnI852oTJ8ZzFcURUUPVRkLFQxYFHYmDuS3LnjSp+2bLmD+4EGPEy5ghuawW0S40xv+I+ZPGGzBJJYkk7kkk+840nZfgYzSPDhXQiARIIaeYIINjtPpjblLajJULR1Wl+1vJvS1NRrK6jQqiqzN4fEjM21iTBMnfFJP2pZFYWpSra4GpsuRoMEtCiqwbSDpuYJ0DYb8u7Q8COWdF16iySYkAeIiBO+2/wBMUcsyrOsTa3+n8fPEwtq/AEpRXp8naKf7TuGchm0FoHdUTADFgFIJYC9oNoBF74NN2iyLUlJq1VpqGKuyqoOu5UC20KdIEXXlj5+rZwuSW54iOZbTpDGBtf8AhywT3eCIyh5O8/8A1xw063TNMazJUADUaijvHUgGdJCjUW5mA29pwY/ZJRVMrUpKZ7qroJ/EQoJPkJJAF4AGPnLhmUepUSmu7MAJMC5i5/jjuP7O+OZfIrXGYqstR6oMFG06QJDDSsAsWYm5tHTFc5epWxjFBSxya5fFHTjkKck6Elpk6RJ1ABpMXkKoPXSOmM9ne0TIa9MKg0Mq0/D4SJQOpE3IVweVvTE+a7f5KmoapWCKxgFgQOZ5jyOM9nu13CXD6s6vjqip4blSBp8MKbRv64lNPoVlGQWp51tQASkKZzL0lTux4SAQKkzv7Yy2Y4zPFqVSF7z/AGaykRbvO8bl6wcXl7e8JWprGbYgVWqBNLaQ5sXHgmPKfbGczParh54vRzC1ZoCi5doYQ5cuFjTMSRy574myFGR2anSteCYuY364z/7RKAbh1ZSYHgk7xDqZjyjAqt+2LIKCRULQNlVpPpqUD64DZvt8M/ljQqZWqhfTqYmKXhIezEAmSFERfVvbASmkrL4Y22m+inkcmpNOkuzFaQ66WhGP+AsfbHQc7xinNRXpBu7SoxDAGyaNgRB1CpYzFiN5AwvC82tPNUWYSELtC+Sd2Lcr1QR/dxsD2lyj/FT3DTKC+qA09Z59YxThnFLlh5Ytvgn/AHzLFSO5Eal1gKsAs70hNxPjQiejg7E4mzuXy2X01GTTLfEuo3gvLQb3X5kYE1O2fC0Yq9SmjBdJDKRYidMdIIOH5ntrwyuIfNUoE270oLiLgETvz2N8M2L0WMnVySsrU5EFRIVyhIhFBJBXV4lv8VwZuZB9tq4avl6iXWpRMHqAQRv/AH/rg/kM7kVAFGvTAmwSoGubwJnov+EYF9uKlB6eWEq7LW8JESIo1GmOh0rtz0+WDi/UBkXpOc8Z8RcRILER8/17YBcByhTNqpEkBivn4SZ+QPywZ4ik21aQWkmJxHw/IaKlFib6jplYYKUZZYXJBJW56WGL8yvG/wCBbC6yIm4/w81Wp6jHiIJJ5Rq5f3Y9xglw2rBj2jlGw/IYdnqWtYsCGkQbbGP4gj188eZR0bSSdDbSR4SRyJ5HFeke7EHquMo/jSsAILAB1YbQSG2aeX6vsZv38/hEYr8dq/ZEgmVv4SORm82O3r0viX95UweREido3998Ka3w6G9G0k0SHOjmv1/XTDhnl/CceUyDYLP/AEk/r5YbVZRfQx6eH+gPMfywha+B60T0MwGYLeWOnrvYfnjqmaJ0lUK6yp0htulx0vjmXZzL97mKelY0srtIjwh1mJBvcfM7Rje53O0GZldSTTDE+QUIzcwYh1PnhzTrhsWzvlUOYVTANKkTbUZtve0TtB9RgpFowGpfu2k6SV1Ms3fUG1si9dJ1oy+ojpizUoJTIZqrLLW1MIMS2kSOgPtOGRcp5emq1Af3ZlMjxAkgWCgn0DEex63tceP2QHVh+ROPKNJQwArzsSpcGYIEiDIkwOniiL4Zx55VADa5+UfzxVnfoZdhVzQHprbCwlOPcY5rHykGxsv2a5qMw6TGuna8XUg/kWtjGos7XONX2K4fWp5qnUNJwlwSVKgBlKzJHUg89sa+T2szcfZs+0HBu+ehsPtCjEQSFKlj6xoMebYH8Z7KIAWpGLDwtcezbyd78+g21DuSBMQDIv8AOf0Bf5UuIv4b4v0bvHXwKapVKzmvcRUgiDefpi/UyDBAxRtJ2JUwZ88WKfD+/wAwVBA8LG/lE7c7z7YPdp6mmlpFhYAdBsPphqhfcCOyORD1y3h+zWRMDxEwPW2o+2N2oNpN4/Lc+Y2GAPYzIxQLwfG/0XwjltqLj28sH0B2IEbGPUXMjygbemMTUS3TZq4o1FATtjw8tk6hi6Q46+E3PpoZscpeqcdxq0hUUqZ8aEN5qw0m55wTY/zxxGvlSrMpF1JB9QSDv54u0ztNFeZU7IteLdEHuyfP/t/lii2CVJIpkeR/I4aKSThOVNatTp/jcA+QJufYTjsbUxNoibCDHSPPaPpjnH7O8iHzDOdqdMxafE3hX6asdKnfn/LY/QfWfLCGol6qGsa4spoAajXnQigbkSxZmggnonr+do0gPF08pN7bGJO/1xBkhOpreKo3SYWKa+3gmPPzxKi26eXyiYseX6Fl2WmJ7ZZeKwflUX6rAP0K4zNYnG/7bZSaKuPuVPeGEHfz0YwmZGNTA90EIZVUiKgJAkTbGj7Iqv7xDN3YNNgGABKklRIBIGxI98Z/KCw9MaLsplQ+Yhvh7p5iJiItPrPtOL0ipvg0Oe7OZmi2uk3eDkyHS0HqrHf0JxXpiqPHXX4WVpIUtYjcqZ5x7nGzyC91T0Fy6/dDAalHTUIB+QwE45lQSwF1IPS07em2LlG00K7qaZD+/lzpAsbSLwYP5en8MSZOqqPpqABKg3+6WAs49gJXewInxY9p5dTDQNgRbyDQJ8iOu088E8vladalocbix29CDyOEtE/RJfcZ1S9SbBXF1fLePVpWfAysAT0Kap1HyAtgbl6+tdSExsCbbdSLEza2NVw2hXy/gP21E80+IeZQmf8ADO2AHFy5qOSOUCCIMSLCJiJ+d98Rq1eO/gjC6kQ08wLeR52i18SfvhA3iTNwD05ximxFzsJ9/a2/6FsOSp/Db85HI3+eMpNjqkw9wHN02rU1rVCtOSSQSjTpIQakgr4o+V+eN3W43w9mKvXohirKdVUKxDgFl+KeYPkTPXHJBWX4VcTte2xtBHtv6TAxl+PcJc1QyAt3pHnDbQ0eQmfXph3TT52t0BN2rZ9F0qeUedFRCCIOmoDPi1zvOrUS07yTi1xOilZdJqhRJkArJsQN9oJnHy1xHIGhUCgySgMgRe4Mc4kYkodqs1SsteqAORYkD2NsNW2rQK2+T6cyfAERNK6XEyNY1dI2/up8j1sJ7aVjl6NDu1HxinOrSqyN9J+P4dvrjgdH9oOdBnvp9Up399E4LZXtvmc9maKVWUU0ZnCIIWQjwTJJMAxvz5nAZNzi7RZDbF2mdDHG6nRD7/8A9b4WBIoz/Vjj3GdS+BrfL5MX2KQCu5iR3TTEDdk642zUfZgD/WSNz7n6X8wsFkfqBj0OFOWgiTO02g23ieY+fW+BHFKxCM5ErJEg8xYi97G0xywsLD2g7kKavpGa4BmQM2hg31AD1Rv5Yl7UcQ1vpAsN8LCxot8Ca7NVwNYoUgt/AvlcqCfqfr8iDULQLdPLfbSRHr9IwsLHn5ctmwuhlTfnAB/Uetscs7SKFzdcAfFVJA66gG9heffCwsMab3MpzdAMqGYR1+fXF8sNP9q9vb+owsLDwubP9m9KMvUb8VT/ANqiJt1Y/PGrqVtNNmk+EMwA2BAB67eHpyHrhYWMvL72OQ9qFSTu0VSdlC9Lgb735mfM+8tOuNve82Fj6c+XTCwsUthlTj+XNTL1Aq/+GSLjYMDHXdPnGOZ19geuFhY09F7WI6n3IblUiJ8z7ScarsQs1qnlTA5c2APLyGPcLDWTiP8Ab/JRHs19Kpb9dYwL4jnRTpVr+N2Yc9yAFHpBH1wsLDQkWcg0U0HREB9BA5WvAtA9sXMhmQR5xbpsD0HnyGFhYQ0numvv/se1Xtgy2c82mL/qMBUg1HUTq8MmflANpufmMLCxbqV+lIq07/UROyi/h3/mQbTG422tzx5UyZc/CJBtAA+7I2/xfokrCxhmu0iGjSSJg3Xy9Tbmfe/lvh6UVk6RcWkT/d5ne5vhYWIOpGZ7Z5UA02ESNSEgRIsw9d2xjs3Tm/PCwsaund4kJZF6xnFMuEr1kFgtaoo8gHIAwa7AJ/vc/hpMfqq//LHmFgsn7bOh7zothvIMnb19cLCwsZI6f//Z"/>
          <p:cNvSpPr>
            <a:spLocks noChangeAspect="1" noChangeArrowheads="1"/>
          </p:cNvSpPr>
          <p:nvPr/>
        </p:nvSpPr>
        <p:spPr bwMode="auto">
          <a:xfrm>
            <a:off x="63500" y="-611188"/>
            <a:ext cx="1885950" cy="1257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572000" y="5410200"/>
            <a:ext cx="4572000" cy="923330"/>
          </a:xfrm>
          <a:prstGeom prst="rect">
            <a:avLst/>
          </a:prstGeom>
        </p:spPr>
        <p:txBody>
          <a:bodyPr>
            <a:spAutoFit/>
          </a:bodyPr>
          <a:lstStyle/>
          <a:p>
            <a:r>
              <a:rPr lang="en-US" dirty="0" smtClean="0">
                <a:hlinkClick r:id="rId4"/>
              </a:rPr>
              <a:t>http://www.nytimes.com/2006/05/07/opinion/07kristof.html</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Quotes</a:t>
            </a:r>
            <a:endParaRPr lang="en-US" dirty="0"/>
          </a:p>
        </p:txBody>
      </p:sp>
      <p:sp>
        <p:nvSpPr>
          <p:cNvPr id="5" name="Content Placeholder 4"/>
          <p:cNvSpPr>
            <a:spLocks noGrp="1"/>
          </p:cNvSpPr>
          <p:nvPr>
            <p:ph idx="1"/>
          </p:nvPr>
        </p:nvSpPr>
        <p:spPr/>
        <p:txBody>
          <a:bodyPr/>
          <a:lstStyle/>
          <a:p>
            <a:r>
              <a:rPr lang="en-US" dirty="0" smtClean="0"/>
              <a:t>The receptivity of the great masses is very limited, their intelligence is small, but their power of forgetting is enormous. </a:t>
            </a:r>
          </a:p>
          <a:p>
            <a:pPr lvl="1"/>
            <a:r>
              <a:rPr lang="en-US" dirty="0" smtClean="0"/>
              <a:t>Adolf Hitler from </a:t>
            </a:r>
            <a:r>
              <a:rPr lang="en-US" i="1" dirty="0" smtClean="0"/>
              <a:t>Mein </a:t>
            </a:r>
            <a:r>
              <a:rPr lang="en-US" i="1" dirty="0" err="1" smtClean="0"/>
              <a:t>Kampf</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“Whoever destroys a single life is as guilty as though he had destroyed the entire world; and whoever rescues a single life earns as much merit as though he had rescued the entire world.”</a:t>
            </a:r>
          </a:p>
          <a:p>
            <a:pPr lvl="1"/>
            <a:r>
              <a:rPr lang="en-US" dirty="0" smtClean="0"/>
              <a:t>Talmud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Didn’t Know”</a:t>
            </a:r>
            <a:endParaRPr lang="en-US" dirty="0"/>
          </a:p>
        </p:txBody>
      </p:sp>
      <p:sp>
        <p:nvSpPr>
          <p:cNvPr id="3" name="Content Placeholder 2"/>
          <p:cNvSpPr>
            <a:spLocks noGrp="1"/>
          </p:cNvSpPr>
          <p:nvPr>
            <p:ph idx="1"/>
          </p:nvPr>
        </p:nvSpPr>
        <p:spPr/>
        <p:txBody>
          <a:bodyPr/>
          <a:lstStyle/>
          <a:p>
            <a:r>
              <a:rPr lang="en-US">
                <a:hlinkClick r:id="rId2"/>
              </a:rPr>
              <a:t>http://www.nytimes.com/2013/03/03/sunday-review/the-holocaust-just-got-more-shocking.html?pagewanted=all&amp;_</a:t>
            </a:r>
            <a:r>
              <a:rPr lang="en-US">
                <a:hlinkClick r:id="rId2"/>
              </a:rPr>
              <a:t>r=1</a:t>
            </a:r>
            <a:r>
              <a:rPr lang="en-US" smtClean="0">
                <a:hlinkClick r:id="rId2"/>
              </a:rPr>
              <a:t>&amp;</a:t>
            </a:r>
            <a:endParaRPr lang="en-US" smtClean="0"/>
          </a:p>
          <a:p>
            <a:pPr marL="0" indent="0">
              <a:buNone/>
            </a:pPr>
            <a:endParaRPr lang="en-US"/>
          </a:p>
        </p:txBody>
      </p:sp>
    </p:spTree>
    <p:extLst>
      <p:ext uri="{BB962C8B-B14F-4D97-AF65-F5344CB8AC3E}">
        <p14:creationId xmlns:p14="http://schemas.microsoft.com/office/powerpoint/2010/main" val="392291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Jewish Persecution</a:t>
            </a:r>
            <a:endParaRPr lang="en-US" dirty="0"/>
          </a:p>
        </p:txBody>
      </p:sp>
      <p:sp>
        <p:nvSpPr>
          <p:cNvPr id="3" name="Content Placeholder 2"/>
          <p:cNvSpPr>
            <a:spLocks noGrp="1"/>
          </p:cNvSpPr>
          <p:nvPr>
            <p:ph idx="1"/>
          </p:nvPr>
        </p:nvSpPr>
        <p:spPr/>
        <p:txBody>
          <a:bodyPr/>
          <a:lstStyle/>
          <a:p>
            <a:r>
              <a:rPr lang="en-US" dirty="0" smtClean="0"/>
              <a:t>Christian Persecution – Blamed for murdering Jesus.  Crusades, inquisitions, expulsions, massacres throughout Europe for 1700 years.</a:t>
            </a:r>
          </a:p>
          <a:p>
            <a:pPr lvl="1"/>
            <a:r>
              <a:rPr lang="en-US" sz="1400" dirty="0" smtClean="0"/>
              <a:t>4</a:t>
            </a:r>
            <a:r>
              <a:rPr lang="en-US" sz="1400" baseline="30000" dirty="0" smtClean="0"/>
              <a:t>th</a:t>
            </a:r>
            <a:r>
              <a:rPr lang="en-US" sz="1400" dirty="0" smtClean="0"/>
              <a:t> Lateran Council, Canon 68: Jews and Muslims must wear clothing to separate themselves from Christians</a:t>
            </a:r>
          </a:p>
          <a:p>
            <a:pPr lvl="1"/>
            <a:r>
              <a:rPr lang="en-US" sz="1400" dirty="0" smtClean="0"/>
              <a:t>The Black Death of the 14</a:t>
            </a:r>
            <a:r>
              <a:rPr lang="en-US" sz="1400" baseline="30000" dirty="0" smtClean="0"/>
              <a:t>th</a:t>
            </a:r>
            <a:r>
              <a:rPr lang="en-US" sz="1400" dirty="0" smtClean="0"/>
              <a:t> Century</a:t>
            </a:r>
          </a:p>
          <a:p>
            <a:pPr lvl="1"/>
            <a:r>
              <a:rPr lang="en-US" sz="1400" i="1" dirty="0"/>
              <a:t>Wiener </a:t>
            </a:r>
            <a:r>
              <a:rPr lang="en-US" sz="1400" i="1" dirty="0" err="1" smtClean="0"/>
              <a:t>Gesera</a:t>
            </a:r>
            <a:r>
              <a:rPr lang="en-US" sz="1400" dirty="0" smtClean="0"/>
              <a:t>: Destruction of Vienna Jews in 1421</a:t>
            </a:r>
          </a:p>
          <a:p>
            <a:pPr lvl="1"/>
            <a:r>
              <a:rPr lang="en-US" sz="1400" i="1" dirty="0" err="1" smtClean="0"/>
              <a:t>Mellah</a:t>
            </a:r>
            <a:r>
              <a:rPr lang="en-US" sz="1400" i="1" dirty="0"/>
              <a:t> </a:t>
            </a:r>
            <a:r>
              <a:rPr lang="en-US" sz="1400" i="1" dirty="0" smtClean="0"/>
              <a:t>– </a:t>
            </a:r>
            <a:r>
              <a:rPr lang="en-US" sz="1400" dirty="0" smtClean="0"/>
              <a:t>walled cities in the Arab world for Jews.</a:t>
            </a:r>
          </a:p>
          <a:p>
            <a:pPr lvl="1"/>
            <a:r>
              <a:rPr lang="en-US" sz="1400" i="1" dirty="0" smtClean="0"/>
              <a:t>Ghetto – </a:t>
            </a:r>
            <a:r>
              <a:rPr lang="en-US" sz="1400" dirty="0" smtClean="0"/>
              <a:t>walled cities in Europe, first located in Italy, for confinement of Jews</a:t>
            </a:r>
          </a:p>
          <a:p>
            <a:r>
              <a:rPr lang="en-US" sz="2800" dirty="0" smtClean="0"/>
              <a:t>Pogrom (</a:t>
            </a:r>
            <a:r>
              <a:rPr lang="en-US" sz="2800" dirty="0" err="1" smtClean="0"/>
              <a:t>Rus</a:t>
            </a:r>
            <a:r>
              <a:rPr lang="en-US" sz="2800" dirty="0" smtClean="0"/>
              <a:t>: Devastation): systematic destruction of Jewish peoples in Russia, Ukraine, Poland in 19</a:t>
            </a:r>
            <a:r>
              <a:rPr lang="en-US" sz="2800" baseline="30000" dirty="0" smtClean="0"/>
              <a:t>th</a:t>
            </a:r>
            <a:r>
              <a:rPr lang="en-US" sz="2800" dirty="0" smtClean="0"/>
              <a:t> and 20</a:t>
            </a:r>
            <a:r>
              <a:rPr lang="en-US" sz="2800" baseline="30000" dirty="0" smtClean="0"/>
              <a:t>th</a:t>
            </a:r>
            <a:r>
              <a:rPr lang="en-US" sz="2800" dirty="0" smtClean="0"/>
              <a:t> centuries.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a:t>
            </a:r>
            <a:endParaRPr lang="en-US" dirty="0"/>
          </a:p>
        </p:txBody>
      </p:sp>
      <p:sp>
        <p:nvSpPr>
          <p:cNvPr id="3" name="Content Placeholder 2"/>
          <p:cNvSpPr>
            <a:spLocks noGrp="1"/>
          </p:cNvSpPr>
          <p:nvPr>
            <p:ph idx="1"/>
          </p:nvPr>
        </p:nvSpPr>
        <p:spPr/>
        <p:txBody>
          <a:bodyPr/>
          <a:lstStyle/>
          <a:p>
            <a:r>
              <a:rPr lang="en-US" dirty="0" smtClean="0"/>
              <a:t>Hitler takes power in 1933.</a:t>
            </a:r>
          </a:p>
          <a:p>
            <a:r>
              <a:rPr lang="en-US" dirty="0" smtClean="0"/>
              <a:t>Calls for immediate economic boycott of Jewish businesses and professions.</a:t>
            </a:r>
          </a:p>
          <a:p>
            <a:r>
              <a:rPr lang="en-US" sz="1800" dirty="0" smtClean="0"/>
              <a:t>Adolf Hitler, </a:t>
            </a:r>
            <a:r>
              <a:rPr lang="en-US" sz="1800" i="1" dirty="0" smtClean="0"/>
              <a:t>Mein </a:t>
            </a:r>
            <a:r>
              <a:rPr lang="en-US" sz="1800" i="1" dirty="0" err="1" smtClean="0"/>
              <a:t>Kampf</a:t>
            </a:r>
            <a:r>
              <a:rPr lang="en-US" sz="1800" i="1" dirty="0" smtClean="0"/>
              <a:t> -- </a:t>
            </a:r>
            <a:endParaRPr lang="en-US" sz="1800" dirty="0" smtClean="0"/>
          </a:p>
          <a:p>
            <a:pPr>
              <a:buNone/>
            </a:pPr>
            <a:r>
              <a:rPr lang="en-US" sz="1800" dirty="0"/>
              <a:t> </a:t>
            </a:r>
            <a:r>
              <a:rPr lang="en-US" sz="1800" dirty="0" smtClean="0"/>
              <a:t>    “Here he stops at nothing, and in his vileness he becomes so gigantic that no one need be surprised if among our people the personification of the devil as the symbol of all evil assumes the living shape of the Jew.”</a:t>
            </a:r>
          </a:p>
          <a:p>
            <a:r>
              <a:rPr lang="en-US" sz="2800" dirty="0" smtClean="0"/>
              <a:t>Strips all Jews of civil service (</a:t>
            </a:r>
            <a:r>
              <a:rPr lang="en-US" sz="2800" dirty="0" err="1" smtClean="0"/>
              <a:t>gov</a:t>
            </a:r>
            <a:r>
              <a:rPr lang="en-US" sz="2800" dirty="0" smtClean="0"/>
              <a:t>) positions, farm ownership, education jobs.</a:t>
            </a:r>
          </a:p>
          <a:p>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Nuremberg Laws</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Series of laws removing legal citizenship rights of Jews</a:t>
            </a:r>
          </a:p>
          <a:p>
            <a:pPr marL="514350" indent="-514350">
              <a:buFont typeface="+mj-lt"/>
              <a:buAutoNum type="arabicPeriod"/>
            </a:pPr>
            <a:r>
              <a:rPr lang="en-US" sz="2400" dirty="0" smtClean="0"/>
              <a:t>Reich Citizenship Law – Sets the stage for who is a citizen of Germany</a:t>
            </a:r>
          </a:p>
          <a:p>
            <a:pPr marL="514350" indent="-514350">
              <a:buFont typeface="+mj-lt"/>
              <a:buAutoNum type="arabicPeriod"/>
            </a:pPr>
            <a:r>
              <a:rPr lang="en-US" sz="2400" dirty="0" smtClean="0"/>
              <a:t>Law for the Protection of German Blood and Honor – forbade sexual relations and most work relations between Jews and non-Jews.</a:t>
            </a:r>
          </a:p>
          <a:p>
            <a:pPr marL="514350" indent="-514350">
              <a:buFont typeface="+mj-lt"/>
              <a:buAutoNum type="arabicPeriod"/>
            </a:pPr>
            <a:r>
              <a:rPr lang="en-US" sz="2400" dirty="0" smtClean="0"/>
              <a:t>First Executive Order on the Reich Citizenship Law – legally clarified who is of Jewish ancestry.</a:t>
            </a:r>
          </a:p>
          <a:p>
            <a:pPr marL="514350" indent="-514350"/>
            <a:r>
              <a:rPr lang="en-US" sz="2400" dirty="0" smtClean="0"/>
              <a:t>Purpose of these laws was to create a </a:t>
            </a:r>
            <a:r>
              <a:rPr lang="en-US" sz="2400" i="1" dirty="0" err="1" smtClean="0"/>
              <a:t>Judenrein</a:t>
            </a:r>
            <a:r>
              <a:rPr lang="en-US" sz="2400" i="1" dirty="0" smtClean="0"/>
              <a:t> </a:t>
            </a:r>
            <a:r>
              <a:rPr lang="en-US" sz="2400" dirty="0" smtClean="0"/>
              <a:t>(free of Jews) Germany.</a:t>
            </a:r>
          </a:p>
          <a:p>
            <a:pPr marL="514350" indent="-514350"/>
            <a:r>
              <a:rPr lang="en-US" sz="2400" u="sng" dirty="0" smtClean="0"/>
              <a:t>Evian Conference </a:t>
            </a:r>
            <a:r>
              <a:rPr lang="en-US" sz="2400" dirty="0" smtClean="0"/>
              <a:t>(1935) 32 Foreign countries refused to increase permitted Jewish immigration into their countries (except the Dominican Republic).</a:t>
            </a:r>
          </a:p>
          <a:p>
            <a:pPr marL="514350" indent="-514350"/>
            <a:r>
              <a:rPr lang="en-US" sz="2400" u="sng" dirty="0" smtClean="0"/>
              <a:t>Wagner-Rogers Refugee Act</a:t>
            </a:r>
            <a:r>
              <a:rPr lang="en-US" sz="2400" dirty="0" smtClean="0"/>
              <a:t>: US allows 20,000 Jewish children in addition to the regular quota of Jews in the United States.  Voted </a:t>
            </a:r>
            <a:r>
              <a:rPr lang="en-US" sz="2400" u="sng" dirty="0" smtClean="0"/>
              <a:t>down</a:t>
            </a:r>
            <a:r>
              <a:rPr lang="en-US" sz="2400" dirty="0" smtClean="0"/>
              <a:t> in committee.</a:t>
            </a:r>
          </a:p>
          <a:p>
            <a:pPr marL="514350" indent="-514350"/>
            <a:r>
              <a:rPr lang="en-US" sz="2400" u="sng" dirty="0" smtClean="0"/>
              <a:t>White Paper of 1939</a:t>
            </a:r>
            <a:r>
              <a:rPr lang="en-US" sz="2400" dirty="0" smtClean="0"/>
              <a:t>: Britain reduces immigration quota to Palestine to 10,000 Jews a year.</a:t>
            </a:r>
          </a:p>
          <a:p>
            <a:pPr marL="514350" indent="-514350"/>
            <a:r>
              <a:rPr lang="en-US" sz="2400" dirty="0" smtClean="0"/>
              <a:t>What country in the world had no restriction on Jewish immigration?</a:t>
            </a:r>
          </a:p>
          <a:p>
            <a:pPr marL="514350" indent="-514350"/>
            <a:r>
              <a:rPr lang="en-US" sz="2400" dirty="0" smtClean="0"/>
              <a:t>China</a:t>
            </a:r>
          </a:p>
          <a:p>
            <a:pPr marL="514350" indent="-514350"/>
            <a:r>
              <a:rPr lang="en-US" sz="2400" dirty="0" smtClean="0"/>
              <a:t>200,000 Jews emigrated from Germany by 1938.  1/4.</a:t>
            </a:r>
            <a:endParaRPr lang="en-US" sz="2400" dirty="0"/>
          </a:p>
          <a:p>
            <a:pPr marL="514350" indent="-514350">
              <a:buNone/>
            </a:pPr>
            <a:endParaRPr lang="en-US" sz="2400" dirty="0" smtClean="0"/>
          </a:p>
          <a:p>
            <a:pPr marL="514350" indent="-514350"/>
            <a:r>
              <a:rPr lang="en-US" sz="1000" dirty="0" smtClean="0">
                <a:hlinkClick r:id="rId2"/>
              </a:rPr>
              <a:t>http://pages.uoregon.edu/dluebke/Holocaust444-544/Rassengesetz.html</a:t>
            </a:r>
            <a:endParaRPr lang="en-US" sz="1000" dirty="0" smtClean="0"/>
          </a:p>
          <a:p>
            <a:pPr marL="514350" indent="-51435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24320"/>
            <a:ext cx="8560147" cy="570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34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ssengesetze1935.jpg"/>
          <p:cNvPicPr>
            <a:picLocks noChangeAspect="1"/>
          </p:cNvPicPr>
          <p:nvPr/>
        </p:nvPicPr>
        <p:blipFill>
          <a:blip r:embed="rId2" cstate="print"/>
          <a:stretch>
            <a:fillRect/>
          </a:stretch>
        </p:blipFill>
        <p:spPr>
          <a:xfrm>
            <a:off x="0" y="0"/>
            <a:ext cx="9144000" cy="70103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Kristallnacht</a:t>
            </a:r>
            <a:r>
              <a:rPr lang="en-US" sz="3600" dirty="0" smtClean="0"/>
              <a:t>: The Night of Broken Glass</a:t>
            </a:r>
            <a:endParaRPr lang="en-US" sz="3600" dirty="0"/>
          </a:p>
        </p:txBody>
      </p:sp>
      <p:sp>
        <p:nvSpPr>
          <p:cNvPr id="3" name="Content Placeholder 2"/>
          <p:cNvSpPr>
            <a:spLocks noGrp="1"/>
          </p:cNvSpPr>
          <p:nvPr>
            <p:ph idx="1"/>
          </p:nvPr>
        </p:nvSpPr>
        <p:spPr/>
        <p:txBody>
          <a:bodyPr>
            <a:normAutofit fontScale="85000" lnSpcReduction="20000"/>
          </a:bodyPr>
          <a:lstStyle/>
          <a:p>
            <a:r>
              <a:rPr lang="en-US" b="1" dirty="0" smtClean="0"/>
              <a:t>ADD</a:t>
            </a:r>
            <a:r>
              <a:rPr lang="en-US" dirty="0" smtClean="0"/>
              <a:t> SA – </a:t>
            </a:r>
            <a:r>
              <a:rPr lang="en-US" dirty="0" err="1" smtClean="0"/>
              <a:t>sturmabteilung</a:t>
            </a:r>
            <a:r>
              <a:rPr lang="en-US" dirty="0" smtClean="0"/>
              <a:t>: rank and file members of the </a:t>
            </a:r>
            <a:r>
              <a:rPr lang="en-US" dirty="0" err="1" smtClean="0"/>
              <a:t>nazi</a:t>
            </a:r>
            <a:r>
              <a:rPr lang="en-US" dirty="0" smtClean="0"/>
              <a:t> party.  Hostile to opposition groups</a:t>
            </a:r>
          </a:p>
          <a:p>
            <a:r>
              <a:rPr lang="en-US" b="1" dirty="0" smtClean="0"/>
              <a:t>ADD </a:t>
            </a:r>
            <a:r>
              <a:rPr lang="en-US" dirty="0" smtClean="0"/>
              <a:t>Hostile groups forced into concentration camps</a:t>
            </a:r>
            <a:endParaRPr lang="en-US" b="1" dirty="0" smtClean="0"/>
          </a:p>
          <a:p>
            <a:r>
              <a:rPr lang="en-US" dirty="0" smtClean="0"/>
              <a:t>November</a:t>
            </a:r>
            <a:r>
              <a:rPr lang="en-US" dirty="0" smtClean="0"/>
              <a:t>, 1938: Ernst von </a:t>
            </a:r>
            <a:r>
              <a:rPr lang="en-US" dirty="0" err="1" smtClean="0"/>
              <a:t>Rath</a:t>
            </a:r>
            <a:r>
              <a:rPr lang="en-US" dirty="0" smtClean="0"/>
              <a:t> (German diplomat in Paris) murdered by Herschel </a:t>
            </a:r>
            <a:r>
              <a:rPr lang="en-US" dirty="0" err="1" smtClean="0"/>
              <a:t>Grynszpan</a:t>
            </a:r>
            <a:r>
              <a:rPr lang="en-US" dirty="0" smtClean="0"/>
              <a:t>, a Polish Jew.</a:t>
            </a:r>
          </a:p>
          <a:p>
            <a:r>
              <a:rPr lang="en-US" dirty="0" smtClean="0"/>
              <a:t>Touches off mass rioting in Germany for 2 days.</a:t>
            </a:r>
          </a:p>
          <a:p>
            <a:r>
              <a:rPr lang="en-US" dirty="0" smtClean="0"/>
              <a:t>Destruction of Jewish Synagogues, 100 deaths, 30,000 arrests.</a:t>
            </a:r>
          </a:p>
          <a:p>
            <a:r>
              <a:rPr lang="en-US" dirty="0" smtClean="0"/>
              <a:t>Jewish publications ceased.</a:t>
            </a:r>
          </a:p>
          <a:p>
            <a:r>
              <a:rPr lang="en-US" dirty="0" smtClean="0"/>
              <a:t>Jewish businesses must be </a:t>
            </a:r>
            <a:r>
              <a:rPr lang="en-US" dirty="0" smtClean="0">
                <a:hlinkClick r:id="rId2"/>
              </a:rPr>
              <a:t>transferred </a:t>
            </a:r>
            <a:r>
              <a:rPr lang="en-US" dirty="0" smtClean="0"/>
              <a:t>to non-</a:t>
            </a:r>
            <a:r>
              <a:rPr lang="en-US" dirty="0"/>
              <a:t>J</a:t>
            </a:r>
            <a:r>
              <a:rPr lang="en-US" dirty="0" smtClean="0"/>
              <a:t>ews.</a:t>
            </a:r>
          </a:p>
          <a:p>
            <a:r>
              <a:rPr lang="en-US" dirty="0" smtClean="0"/>
              <a:t> The Holocaust begins.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ushmm.org/lcmedia/photo/lc/image/74/74445.jpg"/>
          <p:cNvPicPr>
            <a:picLocks noChangeAspect="1" noChangeArrowheads="1"/>
          </p:cNvPicPr>
          <p:nvPr/>
        </p:nvPicPr>
        <p:blipFill>
          <a:blip r:embed="rId2" cstate="print"/>
          <a:srcRect/>
          <a:stretch>
            <a:fillRect/>
          </a:stretch>
        </p:blipFill>
        <p:spPr bwMode="auto">
          <a:xfrm>
            <a:off x="5086350" y="3848099"/>
            <a:ext cx="4057650" cy="3009901"/>
          </a:xfrm>
          <a:prstGeom prst="rect">
            <a:avLst/>
          </a:prstGeom>
          <a:noFill/>
        </p:spPr>
      </p:pic>
      <p:pic>
        <p:nvPicPr>
          <p:cNvPr id="6" name="Picture 5" descr="map.jpg"/>
          <p:cNvPicPr>
            <a:picLocks noChangeAspect="1"/>
          </p:cNvPicPr>
          <p:nvPr/>
        </p:nvPicPr>
        <p:blipFill>
          <a:blip r:embed="rId3" cstate="print"/>
          <a:stretch>
            <a:fillRect/>
          </a:stretch>
        </p:blipFill>
        <p:spPr>
          <a:xfrm>
            <a:off x="0" y="0"/>
            <a:ext cx="5781343" cy="4648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TotalTime>
  <Words>1023</Words>
  <Application>Microsoft Office PowerPoint</Application>
  <PresentationFormat>On-screen Show (4:3)</PresentationFormat>
  <Paragraphs>111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Holocaust</vt:lpstr>
      <vt:lpstr>Overview</vt:lpstr>
      <vt:lpstr>History of Jewish Persecution</vt:lpstr>
      <vt:lpstr>Germany</vt:lpstr>
      <vt:lpstr>Nuremberg Laws</vt:lpstr>
      <vt:lpstr>PowerPoint Presentation</vt:lpstr>
      <vt:lpstr>PowerPoint Presentation</vt:lpstr>
      <vt:lpstr>Kristallnacht: The Night of Broken Glass</vt:lpstr>
      <vt:lpstr>PowerPoint Presentation</vt:lpstr>
      <vt:lpstr>War </vt:lpstr>
      <vt:lpstr>Ghetto</vt:lpstr>
      <vt:lpstr>PowerPoint Presentation</vt:lpstr>
      <vt:lpstr>PowerPoint Presentation</vt:lpstr>
      <vt:lpstr>Conditions</vt:lpstr>
      <vt:lpstr>PowerPoint Presentation</vt:lpstr>
      <vt:lpstr>Final Solution</vt:lpstr>
      <vt:lpstr>Death Camps</vt:lpstr>
      <vt:lpstr>Liberation</vt:lpstr>
      <vt:lpstr>PowerPoint Presentation</vt:lpstr>
      <vt:lpstr>Righteous Among Nations</vt:lpstr>
      <vt:lpstr>Oskar Schindler    Nicholas Winton </vt:lpstr>
      <vt:lpstr>Paul Rusesabagina     Rachel Koretsky</vt:lpstr>
      <vt:lpstr>Final Quotes</vt:lpstr>
      <vt:lpstr>PowerPoint Presentation</vt:lpstr>
      <vt:lpstr>“We Didn’t Know”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beckettd</dc:creator>
  <cp:lastModifiedBy>beckettd</cp:lastModifiedBy>
  <cp:revision>56</cp:revision>
  <dcterms:created xsi:type="dcterms:W3CDTF">2012-05-03T16:23:32Z</dcterms:created>
  <dcterms:modified xsi:type="dcterms:W3CDTF">2014-05-19T16:45:32Z</dcterms:modified>
</cp:coreProperties>
</file>