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8" r:id="rId5"/>
    <p:sldId id="259" r:id="rId6"/>
    <p:sldId id="270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64" d="100"/>
          <a:sy n="64" d="100"/>
        </p:scale>
        <p:origin x="1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92CB59-4090-4CC1-9E53-CBB6E68C58F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46D1A3-B99C-44F2-ADDC-AEE278C69D4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sjostor\staff_users\beckettd\US%20History\US%20Government\fed_indincometax_irssummary-2009-20111019-6.xlsx" TargetMode="External"/><Relationship Id="rId2" Type="http://schemas.openxmlformats.org/officeDocument/2006/relationships/hyperlink" Target="http://www.businessweek.com/articles/2014-01-20/the-worlds-85-richest-now-worth-as-much-as-3-dot-5-billion-poores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7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AFL – American Federal of Labor</a:t>
            </a:r>
          </a:p>
          <a:p>
            <a:r>
              <a:rPr lang="en-US" dirty="0" smtClean="0"/>
              <a:t>Led by Samuel Gompers</a:t>
            </a:r>
          </a:p>
          <a:p>
            <a:r>
              <a:rPr lang="en-US" dirty="0" smtClean="0"/>
              <a:t>Organized skilled workers into specific trade union subgroups.</a:t>
            </a:r>
          </a:p>
          <a:p>
            <a:r>
              <a:rPr lang="en-US" dirty="0" smtClean="0"/>
              <a:t>African-Americans and immigrants not invited, nor women.</a:t>
            </a:r>
          </a:p>
          <a:p>
            <a:r>
              <a:rPr lang="en-US" dirty="0" smtClean="0"/>
              <a:t>The Grange Movement – unionization of farmers called cooperatives.  Negotiate with mill owners and RR’s for prices of grain selling and shipment.</a:t>
            </a:r>
          </a:p>
          <a:p>
            <a:r>
              <a:rPr lang="en-US" dirty="0" smtClean="0"/>
              <a:t>Wobblies – unionization of unskilled miners, lumbermen, migrant farm workers.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7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Employers would…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Forbid union meetings (termination)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Fired union organizers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Yellow dog contracts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Blacklist union organizers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Refused to bargain collectively when workers went on strikes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Refused to acknowledge unions and/or its representatives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0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 Strike of 1877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Baltimore and Ohio RR cut wages by 10%.  2</a:t>
            </a:r>
            <a:r>
              <a:rPr lang="en-US" baseline="30000" dirty="0" smtClean="0"/>
              <a:t>nd</a:t>
            </a:r>
            <a:r>
              <a:rPr lang="en-US" dirty="0" smtClean="0"/>
              <a:t> wage cut in a year.</a:t>
            </a:r>
          </a:p>
          <a:p>
            <a:r>
              <a:rPr lang="en-US" dirty="0" smtClean="0"/>
              <a:t>Ran “double-headers” – two engines with twice as many cars (twice the work. Think checkout at Meijer: scanner and bagger now)</a:t>
            </a:r>
          </a:p>
          <a:p>
            <a:r>
              <a:rPr lang="en-US" dirty="0" smtClean="0"/>
              <a:t>RR workers strike in Baltimore and Ohio.  Other RR workers stopped working in other cities: St. Louis, Pittsburg, Chicago.</a:t>
            </a:r>
          </a:p>
          <a:p>
            <a:r>
              <a:rPr lang="en-US" dirty="0" smtClean="0"/>
              <a:t>Federal government sent troops to protect RR businesses.</a:t>
            </a:r>
          </a:p>
          <a:p>
            <a:r>
              <a:rPr lang="en-US" dirty="0" smtClean="0"/>
              <a:t>Violence and property damage occur.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0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Haymarket Riot -- May 1, 1886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McCormick reaper factory in Chicago.</a:t>
            </a:r>
          </a:p>
          <a:p>
            <a:r>
              <a:rPr lang="en-US" dirty="0" smtClean="0"/>
              <a:t>“8 hours for work, 8 hours for rest, 8 hours for what we will.”</a:t>
            </a:r>
          </a:p>
          <a:p>
            <a:r>
              <a:rPr lang="en-US" dirty="0" smtClean="0"/>
              <a:t>Police break up fight between scabs and union workers on May 3</a:t>
            </a:r>
            <a:r>
              <a:rPr lang="en-US" baseline="30000" dirty="0" smtClean="0"/>
              <a:t>rd</a:t>
            </a:r>
            <a:r>
              <a:rPr lang="en-US" dirty="0" smtClean="0"/>
              <a:t>.  Tense.</a:t>
            </a:r>
          </a:p>
          <a:p>
            <a:r>
              <a:rPr lang="en-US" dirty="0" smtClean="0"/>
              <a:t>May 4</a:t>
            </a:r>
            <a:r>
              <a:rPr lang="en-US" baseline="30000" dirty="0" smtClean="0"/>
              <a:t>th</a:t>
            </a:r>
            <a:r>
              <a:rPr lang="en-US" dirty="0" smtClean="0"/>
              <a:t>, Anarchists intervene.</a:t>
            </a:r>
          </a:p>
          <a:p>
            <a:r>
              <a:rPr lang="en-US" dirty="0" smtClean="0"/>
              <a:t>Anarchist – violently oppose government, and everyone for that matter.</a:t>
            </a:r>
          </a:p>
          <a:p>
            <a:r>
              <a:rPr lang="en-US" dirty="0" smtClean="0"/>
              <a:t>Bomb is thrown at nearby cops.  Cops killed.</a:t>
            </a:r>
          </a:p>
          <a:p>
            <a:r>
              <a:rPr lang="en-US" dirty="0" smtClean="0"/>
              <a:t>Unions now associated with anarchists.</a:t>
            </a:r>
          </a:p>
          <a:p>
            <a:r>
              <a:rPr lang="en-US" dirty="0" smtClean="0"/>
              <a:t>Strike over.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Homestead, 1892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Strike by workers at a Carnegie steel plant in Homestead, PN</a:t>
            </a:r>
          </a:p>
          <a:p>
            <a:r>
              <a:rPr lang="en-US" dirty="0" smtClean="0"/>
              <a:t>Henry Frick (partner) cut wages.  Strike occurs.</a:t>
            </a:r>
          </a:p>
          <a:p>
            <a:r>
              <a:rPr lang="en-US" dirty="0" smtClean="0"/>
              <a:t>Frick hires </a:t>
            </a:r>
            <a:r>
              <a:rPr lang="en-US" dirty="0" err="1" smtClean="0"/>
              <a:t>Pinkertons</a:t>
            </a:r>
            <a:r>
              <a:rPr lang="en-US" dirty="0" smtClean="0"/>
              <a:t> –private police force.  Police mercenaries.  </a:t>
            </a:r>
          </a:p>
          <a:p>
            <a:r>
              <a:rPr lang="en-US" dirty="0" smtClean="0"/>
              <a:t>Violence ensues.  Union associated with violent action.  </a:t>
            </a:r>
          </a:p>
          <a:p>
            <a:r>
              <a:rPr lang="en-US" dirty="0" smtClean="0"/>
              <a:t>Army intervenes.  Strike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6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one. 1894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Pullman Railcar Company – make railcars</a:t>
            </a:r>
          </a:p>
          <a:p>
            <a:r>
              <a:rPr lang="en-US" dirty="0" smtClean="0"/>
              <a:t>George Pullman – built the factory and company town for his workers.  </a:t>
            </a:r>
          </a:p>
          <a:p>
            <a:r>
              <a:rPr lang="en-US" dirty="0" smtClean="0"/>
              <a:t>Utopian society: all needs/wants satisfied and all workers know their roles.</a:t>
            </a:r>
          </a:p>
          <a:p>
            <a:r>
              <a:rPr lang="en-US" dirty="0" smtClean="0"/>
              <a:t>Pullman cuts wages, lays off workers after the Panic of 1893.</a:t>
            </a:r>
          </a:p>
          <a:p>
            <a:r>
              <a:rPr lang="en-US" dirty="0" smtClean="0"/>
              <a:t>American Railway Union (Eugene V. Debs) strikes.</a:t>
            </a:r>
          </a:p>
          <a:p>
            <a:r>
              <a:rPr lang="en-US" dirty="0" smtClean="0"/>
              <a:t>US mail is interfered with.  US government orders workers to not strike.  Strike gets out of hand.  </a:t>
            </a:r>
          </a:p>
          <a:p>
            <a:r>
              <a:rPr lang="en-US" dirty="0" smtClean="0"/>
              <a:t>Strike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0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Robber Barons vs. Captains of Industry</a:t>
            </a:r>
          </a:p>
          <a:p>
            <a:r>
              <a:rPr lang="en-US" dirty="0" smtClean="0"/>
              <a:t>Capitalism – laissez-faire</a:t>
            </a:r>
          </a:p>
          <a:p>
            <a:r>
              <a:rPr lang="en-US" dirty="0" smtClean="0"/>
              <a:t>Growing inequality of wealth	</a:t>
            </a:r>
          </a:p>
          <a:p>
            <a:pPr lvl="1"/>
            <a:r>
              <a:rPr lang="en-US" dirty="0" smtClean="0"/>
              <a:t>8 people = 6 million</a:t>
            </a:r>
          </a:p>
          <a:p>
            <a:pPr lvl="1"/>
            <a:r>
              <a:rPr lang="en-US" dirty="0" smtClean="0"/>
              <a:t>2014: </a:t>
            </a:r>
            <a:r>
              <a:rPr lang="en-US" dirty="0" smtClean="0">
                <a:hlinkClick r:id="rId2"/>
              </a:rPr>
              <a:t>85 worth 3.5 billion</a:t>
            </a:r>
            <a:endParaRPr lang="en-US" dirty="0" smtClean="0"/>
          </a:p>
          <a:p>
            <a:r>
              <a:rPr lang="en-US" dirty="0" smtClean="0"/>
              <a:t>Excel: </a:t>
            </a:r>
            <a:r>
              <a:rPr lang="en-US" dirty="0" smtClean="0">
                <a:hlinkClick r:id="rId3" action="ppaction://hlinkfile"/>
              </a:rPr>
              <a:t>Income by percentile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62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Profits After Taxes</a:t>
            </a:r>
            <a:endParaRPr lang="en-US" dirty="0"/>
          </a:p>
        </p:txBody>
      </p:sp>
      <p:pic>
        <p:nvPicPr>
          <p:cNvPr id="4098" name="Picture 2" descr="https://research.stlouisfed.org/fred2/graph/fredgraph.jpg?hires=1&amp;g=3gZY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52" y="1295400"/>
            <a:ext cx="8153400" cy="541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40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Median Income (US)</a:t>
            </a:r>
            <a:endParaRPr lang="en-US" dirty="0"/>
          </a:p>
        </p:txBody>
      </p:sp>
      <p:pic>
        <p:nvPicPr>
          <p:cNvPr id="2050" name="Picture 2" descr="https://research.stlouisfed.org/fred2/graph/fredgraph.jpg?hires=1&amp;g=2i3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77" y="1295400"/>
            <a:ext cx="8153400" cy="541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02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Median </a:t>
            </a:r>
            <a:r>
              <a:rPr lang="en-US" dirty="0" smtClean="0"/>
              <a:t>Income (IL)</a:t>
            </a:r>
            <a:endParaRPr lang="en-US" dirty="0"/>
          </a:p>
        </p:txBody>
      </p:sp>
      <p:pic>
        <p:nvPicPr>
          <p:cNvPr id="3" name="Picture 2" descr="https://research.stlouisfed.org/fred2/graph/fredgraph.jpg?hires=1&amp;g=2y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7" y="987552"/>
            <a:ext cx="8379739" cy="556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1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</a:t>
            </a:r>
            <a:endParaRPr lang="en-US" dirty="0"/>
          </a:p>
        </p:txBody>
      </p:sp>
      <p:pic>
        <p:nvPicPr>
          <p:cNvPr id="3074" name="Picture 2" descr="https://research.stlouisfed.org/fred2/graph/fredgraph.jpg?hires=1&amp;g=3gZ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52" y="1392071"/>
            <a:ext cx="8229600" cy="546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Buzzword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Socialism – economic/political/social philosophy involving government or social intervention/control of private property and/or income.</a:t>
            </a:r>
          </a:p>
          <a:p>
            <a:r>
              <a:rPr lang="en-US" dirty="0" smtClean="0"/>
              <a:t>Karl Marx and Fred Engels</a:t>
            </a:r>
          </a:p>
          <a:p>
            <a:pPr lvl="1"/>
            <a:r>
              <a:rPr lang="en-US" dirty="0" smtClean="0"/>
              <a:t>The Communist Manifesto</a:t>
            </a:r>
          </a:p>
          <a:p>
            <a:r>
              <a:rPr lang="en-US" dirty="0" smtClean="0"/>
              <a:t>Philosophical diatribe about the proletariat (workers) eventual overthrow of the bourgeoisie (owners).</a:t>
            </a:r>
          </a:p>
          <a:p>
            <a:r>
              <a:rPr lang="en-US" dirty="0" smtClean="0"/>
              <a:t>Most Americans were/are against radical socialism</a:t>
            </a:r>
          </a:p>
          <a:p>
            <a:r>
              <a:rPr lang="en-US" dirty="0" smtClean="0"/>
              <a:t>Wealthy – direct threat to capitalism and wealth</a:t>
            </a:r>
          </a:p>
          <a:p>
            <a:r>
              <a:rPr lang="en-US" dirty="0" smtClean="0"/>
              <a:t>Americans – undermines traditional ideals of private property, liberties and capitalism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Trade unions – collective bargaining by trade in local municipalities</a:t>
            </a:r>
          </a:p>
          <a:p>
            <a:pPr lvl="1"/>
            <a:r>
              <a:rPr lang="en-US" dirty="0" smtClean="0"/>
              <a:t>Philadelphia: Federal Society of Journeymen Cordwainers in 1794. (shoemakers).  Outlawed in 1806 for going on strike.</a:t>
            </a:r>
          </a:p>
          <a:p>
            <a:r>
              <a:rPr lang="en-US" dirty="0" smtClean="0"/>
              <a:t>Mechanics’ Union of Trade Societies – think tinkerers from Oz: the Great and Powerful.</a:t>
            </a:r>
          </a:p>
          <a:p>
            <a:pPr lvl="1"/>
            <a:r>
              <a:rPr lang="en-US" dirty="0" smtClean="0"/>
              <a:t>Means for expressing workers’ angst regarding wages, hours, and safety issues.</a:t>
            </a:r>
          </a:p>
          <a:p>
            <a:r>
              <a:rPr lang="en-US" dirty="0" smtClean="0"/>
              <a:t>National Labor Union – one of the first nationwide unions involving various trades.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8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Knights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Knights of Labor – 1869: organized men/women and skilled/unskilled labor into a collective group.</a:t>
            </a:r>
          </a:p>
          <a:p>
            <a:pPr lvl="1"/>
            <a:r>
              <a:rPr lang="en-US" dirty="0" smtClean="0"/>
              <a:t>Farmers, factory workers, shopkeepers, office workers</a:t>
            </a:r>
          </a:p>
          <a:p>
            <a:r>
              <a:rPr lang="en-US" dirty="0" smtClean="0"/>
              <a:t>Terence Powderly was the president of the union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Equal pay for equal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 hour workday </a:t>
            </a:r>
          </a:p>
          <a:p>
            <a:r>
              <a:rPr lang="en-US" dirty="0" smtClean="0"/>
              <a:t>Did not advocate work stoppages (strikes)</a:t>
            </a:r>
          </a:p>
          <a:p>
            <a:r>
              <a:rPr lang="en-US" dirty="0" smtClean="0"/>
              <a:t>Splintered by 1890.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2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</TotalTime>
  <Words>639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Georgia</vt:lpstr>
      <vt:lpstr>Wingdings</vt:lpstr>
      <vt:lpstr>Wingdings 2</vt:lpstr>
      <vt:lpstr>Civic</vt:lpstr>
      <vt:lpstr>Labor</vt:lpstr>
      <vt:lpstr>Recap</vt:lpstr>
      <vt:lpstr>Corporate Profits After Taxes</vt:lpstr>
      <vt:lpstr>Real Median Income (US)</vt:lpstr>
      <vt:lpstr>Real Median Income (IL)</vt:lpstr>
      <vt:lpstr>Both</vt:lpstr>
      <vt:lpstr>Buzzword </vt:lpstr>
      <vt:lpstr>Unions</vt:lpstr>
      <vt:lpstr>Knights of Labor</vt:lpstr>
      <vt:lpstr>AFL</vt:lpstr>
      <vt:lpstr>Reaction</vt:lpstr>
      <vt:lpstr>RR Strike of 1877</vt:lpstr>
      <vt:lpstr>Haymarket Riot -- May 1, 1886</vt:lpstr>
      <vt:lpstr>Homestead, 1892</vt:lpstr>
      <vt:lpstr>Last one. 1894</vt:lpstr>
    </vt:vector>
  </TitlesOfParts>
  <Company>SJO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</dc:title>
  <dc:creator>beckettd</dc:creator>
  <cp:lastModifiedBy>beckettd</cp:lastModifiedBy>
  <cp:revision>10</cp:revision>
  <dcterms:created xsi:type="dcterms:W3CDTF">2014-02-10T14:21:55Z</dcterms:created>
  <dcterms:modified xsi:type="dcterms:W3CDTF">2016-01-28T16:26:38Z</dcterms:modified>
</cp:coreProperties>
</file>