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6" r:id="rId9"/>
    <p:sldId id="275" r:id="rId10"/>
    <p:sldId id="263" r:id="rId11"/>
    <p:sldId id="272" r:id="rId12"/>
    <p:sldId id="271" r:id="rId13"/>
    <p:sldId id="274" r:id="rId14"/>
    <p:sldId id="273" r:id="rId15"/>
    <p:sldId id="264" r:id="rId16"/>
    <p:sldId id="269" r:id="rId17"/>
    <p:sldId id="270" r:id="rId18"/>
    <p:sldId id="265" r:id="rId19"/>
    <p:sldId id="268" r:id="rId20"/>
    <p:sldId id="26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79" d="100"/>
          <a:sy n="79" d="100"/>
        </p:scale>
        <p:origin x="-11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72" y="1826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D424-BEEC-44D6-8B38-045E6FC74310}" type="datetimeFigureOut">
              <a:rPr lang="en-US" smtClean="0"/>
              <a:pPr/>
              <a:t>5/16/2014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276D3ED-3B1F-4EBB-9E59-EECEA3BD94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D424-BEEC-44D6-8B38-045E6FC74310}" type="datetimeFigureOut">
              <a:rPr lang="en-US" smtClean="0"/>
              <a:pPr/>
              <a:t>5/16/2014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D3ED-3B1F-4EBB-9E59-EECEA3BD9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276D3ED-3B1F-4EBB-9E59-EECEA3BD94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D424-BEEC-44D6-8B38-045E6FC74310}" type="datetimeFigureOut">
              <a:rPr lang="en-US" smtClean="0"/>
              <a:pPr/>
              <a:t>5/16/2014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D424-BEEC-44D6-8B38-045E6FC74310}" type="datetimeFigureOut">
              <a:rPr lang="en-US" smtClean="0"/>
              <a:pPr/>
              <a:t>5/16/2014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276D3ED-3B1F-4EBB-9E59-EECEA3BD94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D424-BEEC-44D6-8B38-045E6FC74310}" type="datetimeFigureOut">
              <a:rPr lang="en-US" smtClean="0"/>
              <a:pPr/>
              <a:t>5/16/2014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276D3ED-3B1F-4EBB-9E59-EECEA3BD94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048D424-BEEC-44D6-8B38-045E6FC74310}" type="datetimeFigureOut">
              <a:rPr lang="en-US" smtClean="0"/>
              <a:pPr/>
              <a:t>5/16/2014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D3ED-3B1F-4EBB-9E59-EECEA3BD94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D424-BEEC-44D6-8B38-045E6FC74310}" type="datetimeFigureOut">
              <a:rPr lang="en-US" smtClean="0"/>
              <a:pPr/>
              <a:t>5/16/2014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276D3ED-3B1F-4EBB-9E59-EECEA3BD94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D424-BEEC-44D6-8B38-045E6FC74310}" type="datetimeFigureOut">
              <a:rPr lang="en-US" smtClean="0"/>
              <a:pPr/>
              <a:t>5/16/2014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276D3ED-3B1F-4EBB-9E59-EECEA3BD9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D424-BEEC-44D6-8B38-045E6FC74310}" type="datetimeFigureOut">
              <a:rPr lang="en-US" smtClean="0"/>
              <a:pPr/>
              <a:t>5/16/2014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276D3ED-3B1F-4EBB-9E59-EECEA3BD9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276D3ED-3B1F-4EBB-9E59-EECEA3BD94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D424-BEEC-44D6-8B38-045E6FC74310}" type="datetimeFigureOut">
              <a:rPr lang="en-US" smtClean="0"/>
              <a:pPr/>
              <a:t>5/16/2014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276D3ED-3B1F-4EBB-9E59-EECEA3BD94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048D424-BEEC-44D6-8B38-045E6FC74310}" type="datetimeFigureOut">
              <a:rPr lang="en-US" smtClean="0"/>
              <a:pPr/>
              <a:t>5/16/2014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048D424-BEEC-44D6-8B38-045E6FC74310}" type="datetimeFigureOut">
              <a:rPr lang="en-US" smtClean="0"/>
              <a:pPr/>
              <a:t>5/16/2014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276D3ED-3B1F-4EBB-9E59-EECEA3BD94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US: European Theater</a:t>
            </a:r>
            <a:endParaRPr lang="en-US" dirty="0"/>
          </a:p>
        </p:txBody>
      </p:sp>
      <p:pic>
        <p:nvPicPr>
          <p:cNvPr id="13314" name="Picture 2" descr="http://ts2.mm.bing.net/th?&amp;id=HN.608000866269596835&amp;w=300&amp;h=300&amp;c=0&amp;pid=1.9&amp;rs=0&amp;p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590800"/>
            <a:ext cx="4267200" cy="4267200"/>
          </a:xfrm>
          <a:prstGeom prst="rect">
            <a:avLst/>
          </a:prstGeom>
          <a:noFill/>
        </p:spPr>
      </p:pic>
      <p:pic>
        <p:nvPicPr>
          <p:cNvPr id="13316" name="Picture 4" descr="http://ts2.mm.bing.net/th?&amp;id=HN.608011315921486640&amp;w=300&amp;h=300&amp;c=0&amp;pid=1.9&amp;rs=0&amp;p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429000"/>
            <a:ext cx="4038600" cy="30827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200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 Campaign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German General – Erwin Rommel, The “Desert Fox” successfully captured present day Libya, pushed the British back to Egypt.</a:t>
            </a:r>
          </a:p>
          <a:p>
            <a:r>
              <a:rPr lang="en-US" dirty="0" smtClean="0"/>
              <a:t>British General Bernard Montgomery pushed Rommel back at the battle of El Alamein.</a:t>
            </a:r>
          </a:p>
          <a:p>
            <a:r>
              <a:rPr lang="en-US" dirty="0" smtClean="0"/>
              <a:t>Operation Torch (11/42) – US invasion of Casablanca, Morocco and pushed east.</a:t>
            </a:r>
          </a:p>
          <a:p>
            <a:r>
              <a:rPr lang="en-US" dirty="0" smtClean="0"/>
              <a:t>Casablanca Conference – Europe is primary market for US supplies.  Strategy for fighting in Africa, Sicily, and Italy outlined.</a:t>
            </a:r>
          </a:p>
          <a:p>
            <a:r>
              <a:rPr lang="en-US" dirty="0" smtClean="0"/>
              <a:t>Operation Husky (7/43) – Invasion of Sicily</a:t>
            </a:r>
          </a:p>
          <a:p>
            <a:r>
              <a:rPr lang="en-US" dirty="0" smtClean="0"/>
              <a:t>Operation Avalanche (9/43) – Invasion of Italy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xQUFhQXGBsbGBgXFxgXGhoXHxoaFxoYGBgcHCggGh0lHBQaITEhJSkrLi4uGB8zODMsNygtLiwBCgoKDg0OGxAQGiwkICQsLCwsLCwsLCwsLCwsLCwsLCwsLCwsLCwsLCwsLCwsLCwsLCwsLCwsLCwsLCwsLCwsLP/AABEIAQUAwQMBIgACEQEDEQH/xAAbAAABBQEBAAAAAAAAAAAAAAADAQIEBQYAB//EAEMQAAIBAgQDBQUFBwIEBwEAAAECAAMRBBIhMQVBUQYTYXGRIjKBofBCscHR4QcUM1JicvEjkhVDgqI0U1Rzk7LCJP/EABkBAAMBAQEAAAAAAAAAAAAAAAABAgMEBf/EACwRAAICAQMCBAYCAwAAAAAAAAABAhEhAxIxE0EiUWHwMnGBocHRBLEzUpH/2gAMAwEAAhEDEQA/APL3HnEIvHuI0TI6hVWOCxbxREAhHWNIhSP8xtucAGlfKNWmSdBeT8Dw56pAG1wL2vr0A5nwmxw/AKOGF8RcNa4pKyms39x2pr84OVCsyWD4HUqWABufshSzfEDb4yyfswqfxatNT/LnzN4+yl7eRMtMbxhyuRAKNP8AkpXW/wDe3vP5mVFvCLxP0FuXzGf8Mw3NmPkh/FvH5TjwigdnUdAysvzF4rDX4RCPraFPzfv6Bv8ARff9g27MFgTTuw602FS3mPeEqcRwmolzbMB/Lckea7iX1JrG4JB5EaHzuNRLijxPN/GXvNPfByVh4959r/qBh4l6huT9+/yefhZ1tPCbzE9nKddc1ImpYXYqoWsvi6fbHisyXEuGPSAJsyEkB12v0PMHwMadj4K8pEyx52iWjGKqQmScnjHGMRHrJHqukSprCJGANliKIRo0GAC5fERI7LOjAcyzlBM5pySACATgJ14skYjyfwjhj1qgAFwSBprcnkBzJkbD0S7BRuT9fKeg0aS4KkFU2xDrqedOmRqfCow57gecLJkxWdMHTNOnb952LrYiivNFJuC55sNusz7MdfE3Pn1J5mGqEX1g2HWOqM7ESiTewZutlJ+6Bei/8r/7W0+UteF8Zq4Zu8otbkwOquOjDf4iWr/tAqkt/pJYgAWq1AQAb31BuQb202NtRHYzK0sBUZajhTkpW7w6DITa1wddbj1EY+HYG1iOoIP4z1XC8Yp16PehXD5KhWm/ds9UgCzgfasV9kn+U9JiX7Yux9wEgl1YuwOcgDMbDXKL2B6km5lKuRPBnWWxsRblby3hUO8t8b2oqujIgSmrCztcvUa/vXc7X52F/GUaHWDEWGHuCGDEMCCCtwR5EGX2HxCYhe7rFVrm470qFp1lP2KoAsjdHPOZxTb5w2bla8TVgm0U/ajs69B2KqQl9Vtql+R6r0YTPT1ThnFFt3VfM1IA5XHtVKfgP5k8OUy3bHsz3BFWl7VFgCCPd12Zf6T05GK+z5NE8GYQx8HaEMZYNoZfCAJh0GkYhjCDMkOIICACTo+3l9fCLGBz9flEAiOJyyBhVnEzjpOAvp9ayQNX2NwwQNiHAISwVT9ptlHlfXyWSMTiC7MzNdjqxPMnf68IdkFOlTpjYC58WP8Aj5yE68j9HzgvMyk7GM8FVqRlRgIGUA92vIzgw9ZbaEx9Ph9ZtVpVSOopvb1tC0uRr0LXC9q3UUGamr1KCCnSObKLAEKzLl3AJ2OvxmeVDuTJVXA1BYGm4N9iLcukVOHVTa1NyTyCk7acoupHz+5ThLy+wJfx+HTSOVPwivgqq+9SqgdTTYD1taMzdLSk08mbwSEf1+vyhFq8tZALeMIjx2FFjSqW+rS94Rj0KmhUF6LbHkjnn/a3McplFMmYV7eXOJqwTooO0PCjhq70iNAbqTzX9NpXlpt+1VIV8KH3qULa82pk21621HwEw5XeJepqhjQqtI5MNT+UYDyY0zmMY0YC69Z0SdGA9zrOSdUnUzIGEMPw5M1VB4yMGk/gX8ZPOIHwanF1upkKtV53iYqvrK7E4mMwSJNGg9RwlMFmOw/M8h4ye7YPD/xapxNQad1h/ZUHo9Yj/wCoMpcTxM0kyUyRUYXdxoVU/wDLXpcakynpScv5G+1L5mrftfWHs4alQw4vp3dMPUvsL1agJJ8dJo6XA69KmcVj61Wu1MO37ua3sWUFgzvmykWF8oHMCZbslwB8VV0B7umQ1QhshA1tlJUjNmA0ItpPS+0vDziaL02OXOpW4awV2XcEWzLdtRBRVieOCjr8HqNUw1SrVpUarC9NMPQpmnSXfJVBF6hO1zuRpaOrcIpYjv6VehRp4im+TvcNekc2QVEfJpbOpvbW1mBtbWDiuPYpTSGIwtU1qQAzUKRqrUCm2ZHVrKTzBGl/GWXZ3C4ipiK2KxSrTq1jcUiRdABkQlb6NkLDUbdL2lpS7ktxxX1KHtTwmtgaa4jC4vFrSaqafdu7ZkazEXN8rA923LpKSn2wxO1YUMSOYr0UYn/rUK3znq3FeDriqTUqrAJrkzgWSoVGWrqwu6gm3KxM8V4nhlp1KiJUWqqsVDr7rWNsw8NInCPkNOy+p8UwNYWqUqmDc/bQmvRv4ofbUeR0juIcKamAwZXototamcyNz81PgZk5O4XxmpQBS2eg3v0m90+K/wAjdGEh7lx79+o9qZZKwhlf7pAxlZVs1Ni9J/dJsHHVHHJh157yTQqZhvLTtESjXJc4CopBU7MpUg67i36zBu1iR0JHpp+E3HDqQzLfWY7imHC1qo2y1GHzMqsBDkgsdYZBBWklBcQLEK6RhhSNIw+EAEnTss6ACMI6lFYR1Pf85IzisNgKuWorcgf0jSOcURAXWLFiTc/5lRVbXWaDhDrWTIwGddj4fjLHgvZfvg71Q3cIT7i3qVGH2E026nxg5JKyIp3RjcDw+tiahWjTao51IUXt5k6AeZmlw37OsXvUNKmN7s+bT/pB+/lNxgMLWy92qDA4VdlXKa7jqxN1pnxOY68oPEY/BUSTnpBwCbvU76p6uXte/wBlRuZg9V9v2dGxdzPcP7FvTfMMZYaBu57xGYXuVzA6aKfKxmpxPF0pkhrLYW9osTfQak2LHUadTvpeZ/iPbnD5rDvqqjcgsFOp0AJXTbW32z0lEe3BX3KCDzK6+zrcBds+u+wA6wXVbx+ArT7muPapBYfvSBtQxFJySDvaznLqLX15wuH7UUQQWqhwbj2qJuOWpC66+t5iB28xNiVSkAN+flfa+x+7QTn7e4sGzClcb3B9BZtNAB5RqOp7YN6RvcS9HF4c0HQMrfaWkQyvyqItjlb87SixHYTCjU169P8A9xUt6kL9HwlEn7Qax9+jQba3vLby30sefnvLbh/7S1XRqDKDb+E4tYDmLAny9bwrV90F6fYC/wCzpnW+HxNGqPiPVlLKJluMcAxGH/jUnRb2DaFSfBwSPnPQaXavh9dr1e7V/wCZ0aiw/trU9R8TL/APm/8AD4ynVpnem5Srp0NVDm/3BoupKPP6DameGqxUEHZrXHjyI8ZK4dWIM9fxnY/CVSWbDKr2P8MlQTbQ5bqp18BMRxHsuaWFo4pUamTlFak7XIJ9laguOZtdQdLgzSOqmyJQdEvhmy9flMPxGpmq1G6ux/7jNs2I7vDvU00XT+4iyj1PymDtN28GMOWBaHpCCaSaBiLGMIltIYwTCMAc6PyxZIhlSPpRtT62j6YiKCEfpHIbRLRVEkDSdh+679xUNnNFxSNr2exuQBu2W9vjLpuM1qaZKRpYajRRQQP9VyTrbXTOdyTzmP4LVy4igQSLVU902PvAHXyNpccVxDuGpHKSMQyAdCWsDpva53mTj4slpvbgoeKcXrVCe8q1XB+yzm3oNJV955DynoOJ/Z84OlQOOVgV89POHfsPRC37rEAgbisCL9bGl8rzRasOwnozPN2a/P53iTV43gypcXqg/wBwI+6QRwknZm9I+pEXSkZ9ohW3K367TRrwFjoGa3PTSSavZioSLux0G63NtLAE+VodWKH0pGSKxQJoK/BMnvNbTS4tfyEsuEdmFcgliBtrTB066xPWihrRkzIK5knCjKVdGUPfQixt5/lPVV7DYZ7Z2IsNMlOlT262F7+t4I/s8w1v4lb1GkXXj2DoyM9wrtGagVe8/d6w0zJnWnUXoQG0YW331M0+JWpiMLUw7GzI6Mt2zKyqc4Ic+1lJsLHW8cvYnBhSjLVYHmajCx5EW6TJ4niVbDUq1MPepRqGiSQCHpkDUqeZFiDM3UnceSqcVnKKntNxPMRRQ+wureL20F+eW/qZTKINRCKJ0mKVIaycoekthBnaSKQuIwGWi2jgYoEBDLHw9YsXOZ0MARajXO8WlB1N4+mZLGGj1jCsdm5GSMcplnwqpetSuf8Am02P+4SsQS04ZwevWBeihYJa5FtG3sOp8JMuCo8nrVFz8/nOxFRj7K6Dn1+ZtIfDKzOiFgVZlBKnQqbag/GM4pSeoO7RsuY+2wFyqcwPEzkSOx8mT7T4ikpOVqlYqQrMp/01JuFUtzNwdpU4KtUDC4Nt8ut7b3AO82HE+EUQiIqBsux1B62JU669ZQ92wqLZQCNgB+N5tcdtIzSm5WzV4JaZpFgtjufWTMVXK0cygMwU2Hjb60ggMtPUW02/x8Y/Ae7ac/c2eUYLFUKz1AapZWcXUaghbaFra/DTeXHZaljGqVArXRdU79cqFeYd73Rjpa19b3huKcJYPmLNysdbjwJlvwsgAe0Tba5P+LzbekqaM3BvKZOwGKz6MhSovvIdx4jX2h4iT6jbyNXqhrGwJHqB57wiaroTMk84HWBAtzYfQ3mK4h2WrYx69UMtJalW6LUBuQqimma3u3tfnvNrTOpPTx6xcoLC5tYg5bGwsw3POaQbXBLSeGeCtSIJB3BIPmDY/MRUkriVRTWqlfdNRyPIuSJGE7EcjEYQ9LaDdYRaekolnEWiW15QuWIFgITuvAzofIv0TOgFlPUj6cSrHU9pJQSOjSIoiGFE2XYDGsGq01JvYVFHUghGHow9Ji1lt2a4kaGIp1OV8rf2tofTf4TPUVxL05VI9ZrXzDkbawL6Hb68YlSue9ZdfZUG/mY96wOlhOazrplTj6rHRRr9Wj+GYEA3PvSdVw3O2sj0cSDUFMHqT5b2+JiG+MEvEUzbwHTaOwVM5c3K8z1TtKGrvh1V9ve+yWGuUjl5w68YqigXo0ale591SosBoWIOp8gPSNRdibwX1ZQw5G/I/Wsq2whRhlOn3fpCYLiH7xRLqhR11KtoQRyPw0kzBVs630v+PSKQRwLh6eYakX8ZPqWUWBvpGmkCPyjCNPryvEnQpZEwi3zeXof8yHw/Fs1NifeQN8SAem20k4N2Aa2p6E/j0kDipOHweKfQN3bWsNAzeyo08WlxV0Juk7PFgNBvtC0xG1N7QlOdhxjypIkhdBYwigZY6ko5yiQDrpeDOkkVU3sYlSmAdPhEADMfoRYfIevyP5zoWMpag1hqMZU35x6L4+kAHLHKdY3admiGPWFANoK/whUeID12gDUWnWUaNSXN6DX4ER6jWZfsv2vpU6K0axylBZWsSCt72NgbGaPD11qKrobqwup2uDznHKNYO6MtwbE1SFMh8GwW9Vt2It5SYaebpHVq4WwFtPTlFY/kD7mml8iqpJuxA1J8YLh2JF7DSzHTbXw++Bx3F6Q0La87Svo8ToA5sw1PIxvJSRqUa++51PjB08Plcldj5byuo8YpHmQfK/3cpLwXE6bsVBBIh8yHFotVPj8Iyt0id5GvU5mG0myC+PpUP41RKYb3SzAXItffzmV7c9p6VSj+70Xz5mVnYaqApuFB5kmxPS0iftJY95Q6d29v9+v4ekyBJGv4TbThwzHUnlojtq0l0OUiILmSqS6ibmLJDbQlEXiZdo6lflCyRSOVo3JCATu6uYWMblnST3X1mnRWIy7jWGpiCqHU3hKQlMYQCNAisZyiSUOEekYI4EQA4zb9hMfdHosdVOZP7DZSB5G3rMQTJfCsc1KqtRfsnUdVPvL6fdInHcqL05bZWeuU3Eq6vDzVrZnZhTAtlQ2LE8iekdhMWtSmrobhhf8AMHxhqVYjl+HhORPJ2V5AMRg6KLZaFO3iLn1OpgMNjSCBkQDwAB8PlLJqYO5+EiNTQPcW9fX7o9zKRa4TEZt1Hxv8IXGYNKpDWUOuzje3PzHnIWHIIFuXQyU5sBvKUnRnJZCljax5fOJXq29PnArW11ig5j1A68zIbFRi/wBo6e1hiB9hx/3KfxmOK6eM237Rh7NA+L//AJmKvOrT+FHNqfEwVOncySiwdMSUFmhmKW00hUGgjMgsNYeknn5dYhC0rwoQk6/XKdTU/OPpraDY0dp0+f6RZ1vOdIsZjnGsPS05wFTeFpmasQ4GLcxQYqxAcY6Lb61ihdIDGRym04LOtEBqew1Ul6lIG11zD+4EA/IiaJ8Xkax0O9uo8JiOzeMFLEU3Oi3yt/a2n32M9F4jglcZWAPj+XSc2oqkdWjK40VnEOKWTQ7zN1+KEi4Jvc/hLPG8AbYOwHQm8ohwp8xUHa/59YRSNW2WGD44ytqTa+/OaNuNoqAs++wFyTz0mR/4I9wCfSajhHAUTVgSfHWKSiFvuT8E7Pr7o6c/0lipHWMRANo+tUFNbtrfYcyfAfDeQlkUmUXbFA5RP5UJPxIt8lmAqULbai/LnPQKylyWbc76fIeAmSOABxFWle11Dqejc7+BnVDBxydtlXTW3O0khY2rRZGysLEbj8YQIR+n4SzMVk2+vSSqb2FtfWBYXtJVGlEAqc4XP1nCnbe0W2sTGdbwnSRbw+U6TYUYFhDLtBsNYdB6TZghkes4xwWIBymPUxgWKRAZxM4mcTryhaFEswVQSxOgG5PhABtKiWNgLk6T1LgeK7yiAdXUAHxGwb5TKYThxoIS/wDFYZf7QdwPGwNzC8ExLqiuhAYXFjsRe1j4TCTU+OxtT0mr7mprra8z5pWqsSN7H8/wl/gMclfT3ag3RrX81P2hK/jdIrqNxMkmsM6YyUlgetO9j9fW0uMOugHT65zOYDGMxtaw8Ty11OvhJGN4+FGWlq2xe3sj+3qYbW2E5JLJZ8R4gtLTdzst/m3QffK5WLsXqG5PoPAdBK2kL3JuSdydWJ8TLHCrYa/XjNFFI45zciRTFtefjppzMymBfvqlaqtzc5af9i6DxOmsldrseQFw9P8AiVNTb7Kb/M/KP4dhBTVVA91Tbz0+ekp4i2PRhvmo+YJqK1RlfRuR6efUSCaJU5WFiOnPxHWazBYB69wApVRqX0A6e1vc66RvFeDPTQs+VqYtcg3K3NgQSBcXkQ1W1k01f4zg6TTMnUXUGTKA0iYlFDW6fV4ZaVrTazmFbSdk8vyhRT1+ETJrJYxmYdPvnR+Q/wBHziwGefmGptBtvCKNJsyRwj4MiTuG8Mq12y0UZ2522HiTsIr8xojCPpi9gBc9BqfSb1OyOGoLTdmfEsQwZALJ3mwAC67m1r62i9rselBKSU6dOnim/wCSlmNMcmYjY+kw66ctsVZotLFtmIweEZ2yga/Iec9E7NcHpUlul3qkC5IIA/pBOkq+yXDQ38QmxuWPw19SQJr6tQKr1PdVQdeQPI+v3TPXm34Ua6UElfcx/Gie9YNuCxPx0lZ2fYWqL0f0vrDV8Uz3djdmO5532lXwitkr1FJ95bjxIvp85pCNRM9aW6b98F7iaYNmGhH3+HSSKnEqjKVs1RjYAAFjpz0F7AbkyLVOptuBr933y/7DYuklB3teozFAVIzZtQFGuhIv6QtdzOLa4M+2HJvmFj0F7Dw15x9DCqPEwR4yhxPdkZcwvYtm/wBS+q5jv+kn92QSL+XlK4E23yLTQA33iY7FLSptUb3VHqeSiFweuhG/1pM3xmp+8YgUF1pUtXtsWvax8tokrYgXCFeozV6t89TXrYW0A8BaaXhdEu4FmN7D2dTa5v8AdKyn7NxtbQdADYgfOXHAgveAEkaixXQk2NhfpI1X4WdP8f8AyL6/0aPAYHugVD5mZr6Bl5aA3Osg9ocUy0a1OpTKl6bZbOGGjCzabaiW9S7G1gSRplsDfy+HzlP2wJWjlIGoa9/eBGwH9JufSc0U7N4+KWe5keINku1tlB+X6SXwXEJXwqd3TDVWNmfMWNI32NMC7aSLimtbyH5StqcIHv0y1N9bFepBnZKO5YdHHCajyrNRw7hhOlWqFYm3dikwcNyJLG1o+jwesS5VcypvYgHnsp1J02EzvCe1Dq5p43W9lPeEjOBpo3Ly5z0itxsWplGo1Q2i03AzXA2UizHSc+6enLx+/wCvfY2lBSVxMlbwb/a35Tptf+Lv/wClX/eZ0fXh5mXSl5HgJ3lhw7h9StcU1LWtc8hfqfwln2W7O9/V/wBUhaS+09zYlRyHnNZW7R4TDs6UKd7BQlOlopI3ep8rX1m+rqteGKthp6dq3wGwnZTBIQgSriKpG7Eqo/qyjSw8byz4l2loYU5MyqigDJSRVzttlFtfjMXieLYmqxcuKWbQ5NWy75egEgLh1XUDU7km7H4mZqE5fE/+FuUI8ZJ/G+O18XUBF6FNfc19oeOnPxMi4TCqp9kXZjqSSWYnqTqTGBTLfgtGzNUP2BcX/nOi/n8JpiKwQt02karhWGVKWhJba2wuOfxOsjdqeIFaHdqcpqEIRdTdSPa2206xqcXtSClSXW1iTpbxEz3EapZwSb2BJ/uOn3X9ZywTlOzunp7ItvtwBqasNrD0vINSiqYii7H2SSD0vb2b/GS18ZG4hQNSkyr7248xqJ2Hmk/irMECrbvarBVBNhdiFGp2Gu8tzwL93orRxStWKZcj00yKCXKlXqD3gpYHM1tAZHxfBafEHo1sHUDd2UWrSJyshDC7hTci+uvum3I6SaOKYurxfEjD12GGRwHU5SjWQJkXMDYsyPsdAGMtQxklSpmO4riMGWpsMzBLqyUQqNobg94bh7n7Vza1pfcN4omJ0VXS5vT7wgllFlJDDRrHQwnaNExi5yKFFBUyjEZDmay5mAC6sAGFgbk78pmOL8ZNGmmDoe5Rcv3lRV7w1GJJy/8AloQfd1JvrHLTwClZdcb4maFIgfxmOVBuQep8pD4Vhu6T+o+0xvrc67yBhqj4iqcRV6WUchaw0+cttfr68JlxgscB7fPVeulwf1l72ae1QgMo5ENYZtAcqk7Ek7yhdNjY6X9PoSZgWNmIOoOltxYD0mWr8B0/xY7p16M3lca20B6XO/iSB90o+1hPcgZRqG1uCx8FsdVNxr1jV7Rvks1NDUBGU2sAANcw+0TbrzlHxTEM4Zm1ZiL+u3lac8ebOuOhOKbl2TIlT3gTyCx6mBrvr6fdrGrW6zus8qguLRXGV1DDoReQqPDMn8Coyf0N7aXGugOqnxBkwv6xQdfGPsNNxdoN/wAUxn86f/LW/KdA5z4ek6Z9LT/1Rp1tTz+y/RCXGNnqIDYMliftKAdlPLQxlKmF0UAD7z49TBt/EXxDfn+Ek2lGeaoazRtQ+d45ljGGpgIegkheIZVyKtQ7XCjS/nEpINNN+cOpgNNrKI+d2OtIr4sb/K8IunT9b9It4w76x2Jtvka0fT96cY1ha+8QyFwXh1PPXAerRxNJWai61coY3ByWsGuQSdG5bTU9j8BisOM98O2GYmpU9kVKveWysATb2hcX30Jsd5keKUR31KoSFW4ufFSD8xpNZgwxvXphURiXUBrItxoWp3uLgnpfWbw8SyzGdrgk4/hGWscNTrZAxqMuZTYUxci3UXXl5TzNcGxqGm3vZjn2Ox1Nxoec3+L407Go6Ak3Wk/chtRlACgm+VCL/G8pre07b5jpcAGwFgNJWq6WXn8hp84Op0wqhQLAC0XP9/wiZtYhOt+s5TYINvDz2kas9S/spRYeJIPnqJJVfSORjtf4X+cAIDV642wynxDLaIlfEs1u4ydTf5m28sioO4B+Xhyjiq6ixBtyJ6+Mq0GSKysdWsDpG2IvfcWkmpWUabkjrtItR4gChr9bfrDKL6+HxkekIVH0840AbIPH0nRnejqPr4zoE0VnEDkNI6aON/HST3S3190reO+7e22ss3e6oR9pQenKJ9hoiOdfoRSvOIzgb6edogxC3sCWN/sgt5bCAB6LZSD6w61BfS0BSR3qJSWjV7x/cVkNPMLXLXcDQAbxmBSq97UahUE+2qllBG/tDS35R0MkFuWm87S8QgThEIe7QMffwjG2+MBkbi9HNRNrXXW0lcG4xbBMKoUrnCUza3QvrzsAPLSMb3TfmDM9gsRlIDaop0HS51IEuL7+RMleDU1Kxod5TVT/AP0JTZaiH2TTGa5DC2ua2nUGRmMV8QWVVuSi3KjpfU26Dwgr3kN27ZSVKh4+cIIJRChvKIYQfdadl1g88So+lycoHM/hEIKrDy/WAqYzXKlmPM7yI9dqhsmi8zbfyk2hRCiw08oDEp4fx33sYR6dv8beMeBz5+Fo9kjQivtYmSVH0fKdXTw/xOS/OMQTL4Tp3eeHznR0BA4sL0yfl8IvD2JoUrnYW+ANp06D4QIl8HyfvNE1Ka1F7zLkbUahtemm89FxnGRhx7NMWB0CkJ9yzp0zk8v35lolNX7zJUKjPksGPtFQ4GYKeQOUekzfGe064Kr+7JQBVLWOfLa45KFtznTo1lDeGZjF41aj50p92GucubMAedtBa/SCHOdOjRDOjSJ06MRGxB0Mp8DhwawB239J06UuGBdsb/XlOM6dMyhyCPKzp0YAsVVyLe1/wtIOEBrEljoOXLeJOjQi0ygAaeEUHXadOiGGRo+lr8Z06AhtQRmXeJOlIQ/u/GdOnSS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xQTEhUUExQUFhQXGBsbGBgXFxgXGhoXHxoaFxoYGBgcHCggGh0lHBQaITEhJSkrLi4uGB8zODMsNygtLiwBCgoKDg0OGxAQGiwkICQsLCwsLCwsLCwsLCwsLCwsLCwsLCwsLCwsLCwsLCwsLCwsLCwsLCwsLCwsLCwsLCwsLP/AABEIAQUAwQMBIgACEQEDEQH/xAAbAAABBQEBAAAAAAAAAAAAAAADAQIEBQYAB//EAEMQAAIBAgQDBQUFBwIEBwEAAAECAAMRBBIhMQVBUQYTYXGRIjKBofBCscHR4QcUM1JicvEjkhVDgqI0U1Rzk7LCJP/EABkBAAMBAQEAAAAAAAAAAAAAAAABAgMEBf/EACwRAAICAQMCBAYCAwAAAAAAAAABAhEhAxIxE0EiUWHwMnGBocHRBLEzUpH/2gAMAwEAAhEDEQA/APL3HnEIvHuI0TI6hVWOCxbxREAhHWNIhSP8xtucAGlfKNWmSdBeT8Dw56pAG1wL2vr0A5nwmxw/AKOGF8RcNa4pKyms39x2pr84OVCsyWD4HUqWABufshSzfEDb4yyfswqfxatNT/LnzN4+yl7eRMtMbxhyuRAKNP8AkpXW/wDe3vP5mVFvCLxP0FuXzGf8Mw3NmPkh/FvH5TjwigdnUdAysvzF4rDX4RCPraFPzfv6Bv8ARff9g27MFgTTuw602FS3mPeEqcRwmolzbMB/Lckea7iX1JrG4JB5EaHzuNRLijxPN/GXvNPfByVh4959r/qBh4l6huT9+/yefhZ1tPCbzE9nKddc1ImpYXYqoWsvi6fbHisyXEuGPSAJsyEkB12v0PMHwMadj4K8pEyx52iWjGKqQmScnjHGMRHrJHqukSprCJGANliKIRo0GAC5fERI7LOjAcyzlBM5pySACATgJ14skYjyfwjhj1qgAFwSBprcnkBzJkbD0S7BRuT9fKeg0aS4KkFU2xDrqedOmRqfCow57gecLJkxWdMHTNOnb952LrYiivNFJuC55sNusz7MdfE3Pn1J5mGqEX1g2HWOqM7ESiTewZutlJ+6Bei/8r/7W0+UteF8Zq4Zu8otbkwOquOjDf4iWr/tAqkt/pJYgAWq1AQAb31BuQb202NtRHYzK0sBUZajhTkpW7w6DITa1wddbj1EY+HYG1iOoIP4z1XC8Yp16PehXD5KhWm/ds9UgCzgfasV9kn+U9JiX7Yux9wEgl1YuwOcgDMbDXKL2B6km5lKuRPBnWWxsRblby3hUO8t8b2oqujIgSmrCztcvUa/vXc7X52F/GUaHWDEWGHuCGDEMCCCtwR5EGX2HxCYhe7rFVrm470qFp1lP2KoAsjdHPOZxTb5w2bla8TVgm0U/ajs69B2KqQl9Vtql+R6r0YTPT1ThnFFt3VfM1IA5XHtVKfgP5k8OUy3bHsz3BFWl7VFgCCPd12Zf6T05GK+z5NE8GYQx8HaEMZYNoZfCAJh0GkYhjCDMkOIICACTo+3l9fCLGBz9flEAiOJyyBhVnEzjpOAvp9ayQNX2NwwQNiHAISwVT9ptlHlfXyWSMTiC7MzNdjqxPMnf68IdkFOlTpjYC58WP8Aj5yE68j9HzgvMyk7GM8FVqRlRgIGUA92vIzgw9ZbaEx9Ph9ZtVpVSOopvb1tC0uRr0LXC9q3UUGamr1KCCnSObKLAEKzLl3AJ2OvxmeVDuTJVXA1BYGm4N9iLcukVOHVTa1NyTyCk7acoupHz+5ThLy+wJfx+HTSOVPwivgqq+9SqgdTTYD1taMzdLSk08mbwSEf1+vyhFq8tZALeMIjx2FFjSqW+rS94Rj0KmhUF6LbHkjnn/a3McplFMmYV7eXOJqwTooO0PCjhq70iNAbqTzX9NpXlpt+1VIV8KH3qULa82pk21621HwEw5XeJepqhjQqtI5MNT+UYDyY0zmMY0YC69Z0SdGA9zrOSdUnUzIGEMPw5M1VB4yMGk/gX8ZPOIHwanF1upkKtV53iYqvrK7E4mMwSJNGg9RwlMFmOw/M8h4ye7YPD/xapxNQad1h/ZUHo9Yj/wCoMpcTxM0kyUyRUYXdxoVU/wDLXpcakynpScv5G+1L5mrftfWHs4alQw4vp3dMPUvsL1agJJ8dJo6XA69KmcVj61Wu1MO37ua3sWUFgzvmykWF8oHMCZbslwB8VV0B7umQ1QhshA1tlJUjNmA0ItpPS+0vDziaL02OXOpW4awV2XcEWzLdtRBRVieOCjr8HqNUw1SrVpUarC9NMPQpmnSXfJVBF6hO1zuRpaOrcIpYjv6VehRp4im+TvcNekc2QVEfJpbOpvbW1mBtbWDiuPYpTSGIwtU1qQAzUKRqrUCm2ZHVrKTzBGl/GWXZ3C4ipiK2KxSrTq1jcUiRdABkQlb6NkLDUbdL2lpS7ktxxX1KHtTwmtgaa4jC4vFrSaqafdu7ZkazEXN8rA923LpKSn2wxO1YUMSOYr0UYn/rUK3znq3FeDriqTUqrAJrkzgWSoVGWrqwu6gm3KxM8V4nhlp1KiJUWqqsVDr7rWNsw8NInCPkNOy+p8UwNYWqUqmDc/bQmvRv4ofbUeR0juIcKamAwZXototamcyNz81PgZk5O4XxmpQBS2eg3v0m90+K/wAjdGEh7lx79+o9qZZKwhlf7pAxlZVs1Ni9J/dJsHHVHHJh157yTQqZhvLTtESjXJc4CopBU7MpUg67i36zBu1iR0JHpp+E3HDqQzLfWY7imHC1qo2y1GHzMqsBDkgsdYZBBWklBcQLEK6RhhSNIw+EAEnTss6ACMI6lFYR1Pf85IzisNgKuWorcgf0jSOcURAXWLFiTc/5lRVbXWaDhDrWTIwGddj4fjLHgvZfvg71Q3cIT7i3qVGH2E026nxg5JKyIp3RjcDw+tiahWjTao51IUXt5k6AeZmlw37OsXvUNKmN7s+bT/pB+/lNxgMLWy92qDA4VdlXKa7jqxN1pnxOY68oPEY/BUSTnpBwCbvU76p6uXte/wBlRuZg9V9v2dGxdzPcP7FvTfMMZYaBu57xGYXuVzA6aKfKxmpxPF0pkhrLYW9osTfQak2LHUadTvpeZ/iPbnD5rDvqqjcgsFOp0AJXTbW32z0lEe3BX3KCDzK6+zrcBds+u+wA6wXVbx+ArT7muPapBYfvSBtQxFJySDvaznLqLX15wuH7UUQQWqhwbj2qJuOWpC66+t5iB28xNiVSkAN+flfa+x+7QTn7e4sGzClcb3B9BZtNAB5RqOp7YN6RvcS9HF4c0HQMrfaWkQyvyqItjlb87SixHYTCjU169P8A9xUt6kL9HwlEn7Qax9+jQba3vLby30sefnvLbh/7S1XRqDKDb+E4tYDmLAny9bwrV90F6fYC/wCzpnW+HxNGqPiPVlLKJluMcAxGH/jUnRb2DaFSfBwSPnPQaXavh9dr1e7V/wCZ0aiw/trU9R8TL/APm/8AD4ynVpnem5Srp0NVDm/3BoupKPP6DameGqxUEHZrXHjyI8ZK4dWIM9fxnY/CVSWbDKr2P8MlQTbQ5bqp18BMRxHsuaWFo4pUamTlFak7XIJ9laguOZtdQdLgzSOqmyJQdEvhmy9flMPxGpmq1G6ux/7jNs2I7vDvU00XT+4iyj1PymDtN28GMOWBaHpCCaSaBiLGMIltIYwTCMAc6PyxZIhlSPpRtT62j6YiKCEfpHIbRLRVEkDSdh+679xUNnNFxSNr2exuQBu2W9vjLpuM1qaZKRpYajRRQQP9VyTrbXTOdyTzmP4LVy4igQSLVU902PvAHXyNpccVxDuGpHKSMQyAdCWsDpva53mTj4slpvbgoeKcXrVCe8q1XB+yzm3oNJV955DynoOJ/Z84OlQOOVgV89POHfsPRC37rEAgbisCL9bGl8rzRasOwnozPN2a/P53iTV43gypcXqg/wBwI+6QRwknZm9I+pEXSkZ9ohW3K367TRrwFjoGa3PTSSavZioSLux0G63NtLAE+VodWKH0pGSKxQJoK/BMnvNbTS4tfyEsuEdmFcgliBtrTB066xPWihrRkzIK5knCjKVdGUPfQixt5/lPVV7DYZ7Z2IsNMlOlT262F7+t4I/s8w1v4lb1GkXXj2DoyM9wrtGagVe8/d6w0zJnWnUXoQG0YW331M0+JWpiMLUw7GzI6Mt2zKyqc4Ic+1lJsLHW8cvYnBhSjLVYHmajCx5EW6TJ4niVbDUq1MPepRqGiSQCHpkDUqeZFiDM3UnceSqcVnKKntNxPMRRQ+wureL20F+eW/qZTKINRCKJ0mKVIaycoekthBnaSKQuIwGWi2jgYoEBDLHw9YsXOZ0MARajXO8WlB1N4+mZLGGj1jCsdm5GSMcplnwqpetSuf8Am02P+4SsQS04ZwevWBeihYJa5FtG3sOp8JMuCo8nrVFz8/nOxFRj7K6Dn1+ZtIfDKzOiFgVZlBKnQqbag/GM4pSeoO7RsuY+2wFyqcwPEzkSOx8mT7T4ikpOVqlYqQrMp/01JuFUtzNwdpU4KtUDC4Nt8ut7b3AO82HE+EUQiIqBsux1B62JU669ZQ92wqLZQCNgB+N5tcdtIzSm5WzV4JaZpFgtjufWTMVXK0cygMwU2Hjb60ggMtPUW02/x8Y/Ae7ac/c2eUYLFUKz1AapZWcXUaghbaFra/DTeXHZaljGqVArXRdU79cqFeYd73Rjpa19b3huKcJYPmLNysdbjwJlvwsgAe0Tba5P+LzbekqaM3BvKZOwGKz6MhSovvIdx4jX2h4iT6jbyNXqhrGwJHqB57wiaroTMk84HWBAtzYfQ3mK4h2WrYx69UMtJalW6LUBuQqimma3u3tfnvNrTOpPTx6xcoLC5tYg5bGwsw3POaQbXBLSeGeCtSIJB3BIPmDY/MRUkriVRTWqlfdNRyPIuSJGE7EcjEYQ9LaDdYRaekolnEWiW15QuWIFgITuvAzofIv0TOgFlPUj6cSrHU9pJQSOjSIoiGFE2XYDGsGq01JvYVFHUghGHow9Ji1lt2a4kaGIp1OV8rf2tofTf4TPUVxL05VI9ZrXzDkbawL6Hb68YlSue9ZdfZUG/mY96wOlhOazrplTj6rHRRr9Wj+GYEA3PvSdVw3O2sj0cSDUFMHqT5b2+JiG+MEvEUzbwHTaOwVM5c3K8z1TtKGrvh1V9ve+yWGuUjl5w68YqigXo0ale591SosBoWIOp8gPSNRdibwX1ZQw5G/I/Wsq2whRhlOn3fpCYLiH7xRLqhR11KtoQRyPw0kzBVs630v+PSKQRwLh6eYakX8ZPqWUWBvpGmkCPyjCNPryvEnQpZEwi3zeXof8yHw/Fs1NifeQN8SAem20k4N2Aa2p6E/j0kDipOHweKfQN3bWsNAzeyo08WlxV0Juk7PFgNBvtC0xG1N7QlOdhxjypIkhdBYwigZY6ko5yiQDrpeDOkkVU3sYlSmAdPhEADMfoRYfIevyP5zoWMpag1hqMZU35x6L4+kAHLHKdY3admiGPWFANoK/whUeID12gDUWnWUaNSXN6DX4ER6jWZfsv2vpU6K0axylBZWsSCt72NgbGaPD11qKrobqwup2uDznHKNYO6MtwbE1SFMh8GwW9Vt2It5SYaebpHVq4WwFtPTlFY/kD7mml8iqpJuxA1J8YLh2JF7DSzHTbXw++Bx3F6Q0La87Svo8ToA5sw1PIxvJSRqUa++51PjB08Plcldj5byuo8YpHmQfK/3cpLwXE6bsVBBIh8yHFotVPj8Iyt0id5GvU5mG0myC+PpUP41RKYb3SzAXItffzmV7c9p6VSj+70Xz5mVnYaqApuFB5kmxPS0iftJY95Q6d29v9+v4ekyBJGv4TbThwzHUnlojtq0l0OUiILmSqS6ibmLJDbQlEXiZdo6lflCyRSOVo3JCATu6uYWMblnST3X1mnRWIy7jWGpiCqHU3hKQlMYQCNAisZyiSUOEekYI4EQA4zb9hMfdHosdVOZP7DZSB5G3rMQTJfCsc1KqtRfsnUdVPvL6fdInHcqL05bZWeuU3Eq6vDzVrZnZhTAtlQ2LE8iekdhMWtSmrobhhf8AMHxhqVYjl+HhORPJ2V5AMRg6KLZaFO3iLn1OpgMNjSCBkQDwAB8PlLJqYO5+EiNTQPcW9fX7o9zKRa4TEZt1Hxv8IXGYNKpDWUOuzje3PzHnIWHIIFuXQyU5sBvKUnRnJZCljax5fOJXq29PnArW11ig5j1A68zIbFRi/wBo6e1hiB9hx/3KfxmOK6eM237Rh7NA+L//AJmKvOrT+FHNqfEwVOncySiwdMSUFmhmKW00hUGgjMgsNYeknn5dYhC0rwoQk6/XKdTU/OPpraDY0dp0+f6RZ1vOdIsZjnGsPS05wFTeFpmasQ4GLcxQYqxAcY6Lb61ihdIDGRym04LOtEBqew1Ul6lIG11zD+4EA/IiaJ8Xkax0O9uo8JiOzeMFLEU3Oi3yt/a2n32M9F4jglcZWAPj+XSc2oqkdWjK40VnEOKWTQ7zN1+KEi4Jvc/hLPG8AbYOwHQm8ohwp8xUHa/59YRSNW2WGD44ytqTa+/OaNuNoqAs++wFyTz0mR/4I9wCfSajhHAUTVgSfHWKSiFvuT8E7Pr7o6c/0lipHWMRANo+tUFNbtrfYcyfAfDeQlkUmUXbFA5RP5UJPxIt8lmAqULbai/LnPQKylyWbc76fIeAmSOABxFWle11Dqejc7+BnVDBxydtlXTW3O0khY2rRZGysLEbj8YQIR+n4SzMVk2+vSSqb2FtfWBYXtJVGlEAqc4XP1nCnbe0W2sTGdbwnSRbw+U6TYUYFhDLtBsNYdB6TZghkes4xwWIBymPUxgWKRAZxM4mcTryhaFEswVQSxOgG5PhABtKiWNgLk6T1LgeK7yiAdXUAHxGwb5TKYThxoIS/wDFYZf7QdwPGwNzC8ExLqiuhAYXFjsRe1j4TCTU+OxtT0mr7mprra8z5pWqsSN7H8/wl/gMclfT3ag3RrX81P2hK/jdIrqNxMkmsM6YyUlgetO9j9fW0uMOugHT65zOYDGMxtaw8Ty11OvhJGN4+FGWlq2xe3sj+3qYbW2E5JLJZ8R4gtLTdzst/m3QffK5WLsXqG5PoPAdBK2kL3JuSdydWJ8TLHCrYa/XjNFFI45zciRTFtefjppzMymBfvqlaqtzc5af9i6DxOmsldrseQFw9P8AiVNTb7Kb/M/KP4dhBTVVA91Tbz0+ekp4i2PRhvmo+YJqK1RlfRuR6efUSCaJU5WFiOnPxHWazBYB69wApVRqX0A6e1vc66RvFeDPTQs+VqYtcg3K3NgQSBcXkQ1W1k01f4zg6TTMnUXUGTKA0iYlFDW6fV4ZaVrTazmFbSdk8vyhRT1+ETJrJYxmYdPvnR+Q/wBHziwGefmGptBtvCKNJsyRwj4MiTuG8Mq12y0UZ2522HiTsIr8xojCPpi9gBc9BqfSb1OyOGoLTdmfEsQwZALJ3mwAC67m1r62i9rselBKSU6dOnim/wCSlmNMcmYjY+kw66ctsVZotLFtmIweEZ2yga/Iec9E7NcHpUlul3qkC5IIA/pBOkq+yXDQ38QmxuWPw19SQJr6tQKr1PdVQdeQPI+v3TPXm34Ua6UElfcx/Gie9YNuCxPx0lZ2fYWqL0f0vrDV8Uz3djdmO5532lXwitkr1FJ95bjxIvp85pCNRM9aW6b98F7iaYNmGhH3+HSSKnEqjKVs1RjYAAFjpz0F7AbkyLVOptuBr933y/7DYuklB3teozFAVIzZtQFGuhIv6QtdzOLa4M+2HJvmFj0F7Dw15x9DCqPEwR4yhxPdkZcwvYtm/wBS+q5jv+kn92QSL+XlK4E23yLTQA33iY7FLSptUb3VHqeSiFweuhG/1pM3xmp+8YgUF1pUtXtsWvax8tokrYgXCFeozV6t89TXrYW0A8BaaXhdEu4FmN7D2dTa5v8AdKyn7NxtbQdADYgfOXHAgveAEkaixXQk2NhfpI1X4WdP8f8AyL6/0aPAYHugVD5mZr6Bl5aA3Osg9ocUy0a1OpTKl6bZbOGGjCzabaiW9S7G1gSRplsDfy+HzlP2wJWjlIGoa9/eBGwH9JufSc0U7N4+KWe5keINku1tlB+X6SXwXEJXwqd3TDVWNmfMWNI32NMC7aSLimtbyH5StqcIHv0y1N9bFepBnZKO5YdHHCajyrNRw7hhOlWqFYm3dikwcNyJLG1o+jwesS5VcypvYgHnsp1J02EzvCe1Dq5p43W9lPeEjOBpo3Ly5z0itxsWplGo1Q2i03AzXA2UizHSc+6enLx+/wCvfY2lBSVxMlbwb/a35Tptf+Lv/wClX/eZ0fXh5mXSl5HgJ3lhw7h9StcU1LWtc8hfqfwln2W7O9/V/wBUhaS+09zYlRyHnNZW7R4TDs6UKd7BQlOlopI3ep8rX1m+rqteGKthp6dq3wGwnZTBIQgSriKpG7Eqo/qyjSw8byz4l2loYU5MyqigDJSRVzttlFtfjMXieLYmqxcuKWbQ5NWy75egEgLh1XUDU7km7H4mZqE5fE/+FuUI8ZJ/G+O18XUBF6FNfc19oeOnPxMi4TCqp9kXZjqSSWYnqTqTGBTLfgtGzNUP2BcX/nOi/n8JpiKwQt02karhWGVKWhJba2wuOfxOsjdqeIFaHdqcpqEIRdTdSPa2206xqcXtSClSXW1iTpbxEz3EapZwSb2BJ/uOn3X9ZywTlOzunp7ItvtwBqasNrD0vINSiqYii7H2SSD0vb2b/GS18ZG4hQNSkyr7248xqJ2Hmk/irMECrbvarBVBNhdiFGp2Gu8tzwL93orRxStWKZcj00yKCXKlXqD3gpYHM1tAZHxfBafEHo1sHUDd2UWrSJyshDC7hTci+uvum3I6SaOKYurxfEjD12GGRwHU5SjWQJkXMDYsyPsdAGMtQxklSpmO4riMGWpsMzBLqyUQqNobg94bh7n7Vza1pfcN4omJ0VXS5vT7wgllFlJDDRrHQwnaNExi5yKFFBUyjEZDmay5mAC6sAGFgbk78pmOL8ZNGmmDoe5Rcv3lRV7w1GJJy/8AloQfd1JvrHLTwClZdcb4maFIgfxmOVBuQep8pD4Vhu6T+o+0xvrc67yBhqj4iqcRV6WUchaw0+cttfr68JlxgscB7fPVeulwf1l72ae1QgMo5ENYZtAcqk7Ek7yhdNjY6X9PoSZgWNmIOoOltxYD0mWr8B0/xY7p16M3lca20B6XO/iSB90o+1hPcgZRqG1uCx8FsdVNxr1jV7Rvks1NDUBGU2sAANcw+0TbrzlHxTEM4Zm1ZiL+u3lac8ebOuOhOKbl2TIlT3gTyCx6mBrvr6fdrGrW6zus8qguLRXGV1DDoReQqPDMn8Coyf0N7aXGugOqnxBkwv6xQdfGPsNNxdoN/wAUxn86f/LW/KdA5z4ek6Z9LT/1Rp1tTz+y/RCXGNnqIDYMliftKAdlPLQxlKmF0UAD7z49TBt/EXxDfn+Ek2lGeaoazRtQ+d45ljGGpgIegkheIZVyKtQ7XCjS/nEpINNN+cOpgNNrKI+d2OtIr4sb/K8IunT9b9It4w76x2Jtvka0fT96cY1ha+8QyFwXh1PPXAerRxNJWai61coY3ByWsGuQSdG5bTU9j8BisOM98O2GYmpU9kVKveWysATb2hcX30Jsd5keKUR31KoSFW4ufFSD8xpNZgwxvXphURiXUBrItxoWp3uLgnpfWbw8SyzGdrgk4/hGWscNTrZAxqMuZTYUxci3UXXl5TzNcGxqGm3vZjn2Ox1Nxoec3+L407Go6Ak3Wk/chtRlACgm+VCL/G8pre07b5jpcAGwFgNJWq6WXn8hp84Op0wqhQLAC0XP9/wiZtYhOt+s5TYINvDz2kas9S/spRYeJIPnqJJVfSORjtf4X+cAIDV642wynxDLaIlfEs1u4ydTf5m28sioO4B+Xhyjiq6ixBtyJ6+Mq0GSKysdWsDpG2IvfcWkmpWUabkjrtItR4gChr9bfrDKL6+HxkekIVH0840AbIPH0nRnejqPr4zoE0VnEDkNI6aON/HST3S3190reO+7e22ss3e6oR9pQenKJ9hoiOdfoRSvOIzgb6edogxC3sCWN/sgt5bCAB6LZSD6w61BfS0BSR3qJSWjV7x/cVkNPMLXLXcDQAbxmBSq97UahUE+2qllBG/tDS35R0MkFuWm87S8QgThEIe7QMffwjG2+MBkbi9HNRNrXXW0lcG4xbBMKoUrnCUza3QvrzsAPLSMb3TfmDM9gsRlIDaop0HS51IEuL7+RMleDU1Kxod5TVT/AP0JTZaiH2TTGa5DC2ua2nUGRmMV8QWVVuSi3KjpfU26Dwgr3kN27ZSVKh4+cIIJRChvKIYQfdadl1g88So+lycoHM/hEIKrDy/WAqYzXKlmPM7yI9dqhsmi8zbfyk2hRCiw08oDEp4fx33sYR6dv8beMeBz5+Fo9kjQivtYmSVH0fKdXTw/xOS/OMQTL4Tp3eeHznR0BA4sL0yfl8IvD2JoUrnYW+ANp06D4QIl8HyfvNE1Ka1F7zLkbUahtemm89FxnGRhx7NMWB0CkJ9yzp0zk8v35lolNX7zJUKjPksGPtFQ4GYKeQOUekzfGe064Kr+7JQBVLWOfLa45KFtznTo1lDeGZjF41aj50p92GucubMAedtBa/SCHOdOjRDOjSJ06MRGxB0Mp8DhwawB239J06UuGBdsb/XlOM6dMyhyCPKzp0YAsVVyLe1/wtIOEBrEljoOXLeJOjQi0ygAaeEUHXadOiGGRo+lr8Z06AhtQRmXeJOlIQ/u/GdOnSSz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http://img1.wikia.nocookie.net/__cb20061111214232/uncyclopedia/images/b/bc/Rommel_color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4" y="300706"/>
            <a:ext cx="285750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00706"/>
            <a:ext cx="3570814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8005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history.army.mil/brochures/algeria/p06-07(map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1" y="685800"/>
            <a:ext cx="9015211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586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privateletters.net/MAPS/MTO/CampaigninSicily(10July194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11"/>
            <a:ext cx="9180285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06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history.army.mil/brochures/naples/map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1000"/>
            <a:ext cx="4832711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88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 Overlord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Teheran Conference: Joe Stalin (USSR), Churchill (England), FDR meet to discuss invasion of France.</a:t>
            </a:r>
          </a:p>
          <a:p>
            <a:r>
              <a:rPr lang="en-US" dirty="0" smtClean="0"/>
              <a:t>“The Big Three”</a:t>
            </a:r>
          </a:p>
          <a:p>
            <a:r>
              <a:rPr lang="en-US" dirty="0" smtClean="0"/>
              <a:t>Dwight D. Eisenhower – Supreme Allied commander of Europe.</a:t>
            </a:r>
          </a:p>
          <a:p>
            <a:r>
              <a:rPr lang="en-US" dirty="0" smtClean="0"/>
              <a:t>1943 – Daytime and nighttime bombing raids of German fortifications in France, industrial targets in Germany.</a:t>
            </a:r>
          </a:p>
          <a:p>
            <a:r>
              <a:rPr lang="en-US" dirty="0" smtClean="0"/>
              <a:t>Buildup and training in England for D-Day invasion.</a:t>
            </a:r>
          </a:p>
          <a:p>
            <a:r>
              <a:rPr lang="en-US" dirty="0" smtClean="0"/>
              <a:t>Attack Hitler’s “Atlantic Wall” – fortified defenses along the French coast.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23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bc.co.uk/nol/shared/bsp/hi/dhtml_slides/11/atlantic_wall/img/slide03_atlantic_wall_6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16" y="276726"/>
            <a:ext cx="8610600" cy="648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341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gcveteransmemorial.org/photo-panels/images/full/ww2/ww2-big-thr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95"/>
            <a:ext cx="9095874" cy="682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106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D-Day 6-6-1944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20K+ Paratroopers dropped behind enemy lines in France – control roads, towns, bridges for eventual linkup with main invasion force.</a:t>
            </a:r>
          </a:p>
          <a:p>
            <a:r>
              <a:rPr lang="en-US" dirty="0" smtClean="0"/>
              <a:t>4000+ landing craft, 1000 planes, 150,000 allied troops and equipment invade Normandy, France.</a:t>
            </a:r>
          </a:p>
          <a:p>
            <a:r>
              <a:rPr lang="en-US" dirty="0" smtClean="0"/>
              <a:t>Operation Neptune -- 5 beaches: Utah, Sword, Gold, Juno, Omaha.</a:t>
            </a:r>
          </a:p>
          <a:p>
            <a:r>
              <a:rPr lang="en-US" dirty="0" smtClean="0"/>
              <a:t>Slowly but surely, a foothold is gained in northern France in the first few weeks of the campaign.</a:t>
            </a:r>
          </a:p>
          <a:p>
            <a:r>
              <a:rPr lang="en-US" dirty="0" smtClean="0"/>
              <a:t>2 million troops in France by July.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94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220" name="Picture 2" descr="http://upload.wikimedia.org/wikipedia/commons/1/1e/Allied_Invasion_For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610600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990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Pearl Harbor, Coral Sea, Midway</a:t>
            </a:r>
          </a:p>
          <a:p>
            <a:r>
              <a:rPr lang="en-US" dirty="0" smtClean="0"/>
              <a:t>Philippines – Bataan Death March</a:t>
            </a:r>
          </a:p>
          <a:p>
            <a:r>
              <a:rPr lang="en-US" dirty="0" smtClean="0"/>
              <a:t>Island Hopping</a:t>
            </a:r>
          </a:p>
          <a:p>
            <a:r>
              <a:rPr lang="en-US" dirty="0" smtClean="0"/>
              <a:t>Iwo Jima and Okinawa</a:t>
            </a:r>
          </a:p>
          <a:p>
            <a:r>
              <a:rPr lang="en-US" dirty="0" smtClean="0"/>
              <a:t>Manhattan Project</a:t>
            </a:r>
          </a:p>
          <a:p>
            <a:r>
              <a:rPr lang="en-US" dirty="0" smtClean="0"/>
              <a:t>Hiroshima and Nagasaki</a:t>
            </a:r>
          </a:p>
          <a:p>
            <a:r>
              <a:rPr lang="en-US" dirty="0" smtClean="0"/>
              <a:t>USS Missouri</a:t>
            </a:r>
          </a:p>
        </p:txBody>
      </p:sp>
    </p:spTree>
    <p:extLst>
      <p:ext uri="{BB962C8B-B14F-4D97-AF65-F5344CB8AC3E}">
        <p14:creationId xmlns:p14="http://schemas.microsoft.com/office/powerpoint/2010/main" val="320994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Paris liberated by August, 1944.</a:t>
            </a:r>
          </a:p>
          <a:p>
            <a:r>
              <a:rPr lang="en-US" dirty="0" smtClean="0"/>
              <a:t>Brussels, Belgium liberated few days later</a:t>
            </a:r>
          </a:p>
          <a:p>
            <a:r>
              <a:rPr lang="en-US" dirty="0" smtClean="0"/>
              <a:t>Battle of the Bulge – German counteroffensive surrounding 101</a:t>
            </a:r>
            <a:r>
              <a:rPr lang="en-US" baseline="30000" dirty="0" smtClean="0"/>
              <a:t>st</a:t>
            </a:r>
            <a:r>
              <a:rPr lang="en-US" dirty="0" smtClean="0"/>
              <a:t> Airborne (think of the Germans at Stalingrad).  Americans broke the siege.  </a:t>
            </a:r>
          </a:p>
          <a:p>
            <a:r>
              <a:rPr lang="en-US" dirty="0" smtClean="0"/>
              <a:t>April, 1945 Berlin is under siege.</a:t>
            </a:r>
          </a:p>
          <a:p>
            <a:r>
              <a:rPr lang="en-US" dirty="0" smtClean="0"/>
              <a:t>April 30/May 1 – Hitler commits suicide</a:t>
            </a:r>
          </a:p>
          <a:p>
            <a:r>
              <a:rPr lang="en-US" dirty="0" smtClean="0"/>
              <a:t>May 8</a:t>
            </a:r>
            <a:r>
              <a:rPr lang="en-US" baseline="30000" dirty="0" smtClean="0"/>
              <a:t>th</a:t>
            </a:r>
            <a:r>
              <a:rPr lang="en-US" dirty="0" smtClean="0"/>
              <a:t> – VE Day.  Germany surrenders.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66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15 million Americans served in WWII</a:t>
            </a:r>
          </a:p>
          <a:p>
            <a:r>
              <a:rPr lang="en-US" dirty="0" smtClean="0"/>
              <a:t>GI – Government Issue</a:t>
            </a:r>
          </a:p>
          <a:p>
            <a:r>
              <a:rPr lang="en-US" dirty="0" smtClean="0"/>
              <a:t>Protect 4 freedoms: </a:t>
            </a:r>
          </a:p>
          <a:p>
            <a:pPr lvl="1"/>
            <a:r>
              <a:rPr lang="en-US" dirty="0" smtClean="0"/>
              <a:t>Freedom of speech</a:t>
            </a:r>
          </a:p>
          <a:p>
            <a:pPr lvl="1"/>
            <a:r>
              <a:rPr lang="en-US" dirty="0" smtClean="0"/>
              <a:t>Freedom of worship</a:t>
            </a:r>
          </a:p>
          <a:p>
            <a:pPr lvl="1"/>
            <a:r>
              <a:rPr lang="en-US" dirty="0" smtClean="0"/>
              <a:t>Freedom from want</a:t>
            </a:r>
          </a:p>
          <a:p>
            <a:pPr lvl="1"/>
            <a:r>
              <a:rPr lang="en-US" dirty="0" smtClean="0"/>
              <a:t>Freedom from fear</a:t>
            </a:r>
          </a:p>
        </p:txBody>
      </p:sp>
    </p:spTree>
    <p:extLst>
      <p:ext uri="{BB962C8B-B14F-4D97-AF65-F5344CB8AC3E}">
        <p14:creationId xmlns:p14="http://schemas.microsoft.com/office/powerpoint/2010/main" val="357227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Newfoundland – 8/41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Atlantic Charter – Meeting between Winston Churchill (PM – England) and FDR laying out principles for eventual US Involvement.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 new territorial acquisitions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Ditto unless consent is granted.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All peoples are allowed democratic sovereignty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Free trade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Improve labor standards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United Nations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Free seas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Disarmament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90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Diversity in the armed forces.  Still segregated, but barriers are breaking…slowly.</a:t>
            </a:r>
          </a:p>
          <a:p>
            <a:r>
              <a:rPr lang="en-US" dirty="0" smtClean="0"/>
              <a:t>300,000 Mexican-American troops taking the Philippines</a:t>
            </a:r>
          </a:p>
          <a:p>
            <a:r>
              <a:rPr lang="en-US" dirty="0" smtClean="0"/>
              <a:t>25,000 Native Americans – 300 “Code Talkers” trained to secretly communicate orders.</a:t>
            </a:r>
          </a:p>
          <a:p>
            <a:r>
              <a:rPr lang="en-US" dirty="0" smtClean="0"/>
              <a:t>Japanese-Americans from the internment camps fought in the war. (1943)</a:t>
            </a:r>
          </a:p>
          <a:p>
            <a:pPr lvl="1"/>
            <a:r>
              <a:rPr lang="en-US" dirty="0" smtClean="0"/>
              <a:t>442 Regimental Combat Team (4500 men)</a:t>
            </a:r>
          </a:p>
          <a:p>
            <a:pPr lvl="1"/>
            <a:r>
              <a:rPr lang="en-US" dirty="0" smtClean="0"/>
              <a:t>18,000 awards: 9500 purple hearts, 5200 Bronze stars, 588 Silver Stars, 52 Distinguished Service Crosses, 7 unit citations and 1 Medal of Honor</a:t>
            </a:r>
          </a:p>
        </p:txBody>
      </p:sp>
    </p:spTree>
    <p:extLst>
      <p:ext uri="{BB962C8B-B14F-4D97-AF65-F5344CB8AC3E}">
        <p14:creationId xmlns:p14="http://schemas.microsoft.com/office/powerpoint/2010/main" val="34476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African-Americans served in combat units</a:t>
            </a:r>
          </a:p>
          <a:p>
            <a:pPr lvl="1"/>
            <a:r>
              <a:rPr lang="en-US" dirty="0" smtClean="0"/>
              <a:t>Tuskegee Airmen: Black Eagles</a:t>
            </a:r>
          </a:p>
          <a:p>
            <a:pPr lvl="1"/>
            <a:r>
              <a:rPr lang="en-US" dirty="0" smtClean="0"/>
              <a:t>332 Fighter Group escorted bombers</a:t>
            </a:r>
          </a:p>
          <a:p>
            <a:r>
              <a:rPr lang="en-US" dirty="0" smtClean="0"/>
              <a:t>Women were accepted for all non-combat roles: office, air control towers, test pilots, mechanics, welders, you name it.</a:t>
            </a:r>
          </a:p>
          <a:p>
            <a:r>
              <a:rPr lang="en-US" dirty="0" smtClean="0"/>
              <a:t>WASPs – Women Air Force Service Pilots flew planes from factory to bases and flew training missions as enemy pilots.</a:t>
            </a:r>
          </a:p>
          <a:p>
            <a:r>
              <a:rPr lang="en-US" dirty="0" smtClean="0"/>
              <a:t>WAVES – Women Accepted for Volunteer Emergency Services.  Piloted boats across the Atlantic.</a:t>
            </a:r>
          </a:p>
          <a:p>
            <a:r>
              <a:rPr lang="en-US" dirty="0" smtClean="0"/>
              <a:t>WAAC– Women’s Army Auxiliary Corps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89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the Atlantic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Convoy System – ships traveling parallel to each other.</a:t>
            </a:r>
          </a:p>
          <a:p>
            <a:r>
              <a:rPr lang="en-US" dirty="0" smtClean="0"/>
              <a:t>Wolf Pack – dozens of German U-boats sinking the convoys</a:t>
            </a:r>
          </a:p>
          <a:p>
            <a:r>
              <a:rPr lang="en-US" dirty="0" smtClean="0"/>
              <a:t>Sonar – underwater pings that reveal shapes underwater.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4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trenchfever.files.wordpress.com/2008/03/tonnage.jpg?w=470&amp;h=3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10" y="76200"/>
            <a:ext cx="902959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339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c69011.r11.cf3.rackcdn.com/a20fe77644df45e281a6fcdee64d96bb-0x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1828800"/>
            <a:ext cx="7693033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Convoy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818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206</TotalTime>
  <Words>641</Words>
  <Application>Microsoft Office PowerPoint</Application>
  <PresentationFormat>On-screen Show (4:3)</PresentationFormat>
  <Paragraphs>74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Civic</vt:lpstr>
      <vt:lpstr>US: European Theater</vt:lpstr>
      <vt:lpstr>Recap</vt:lpstr>
      <vt:lpstr>Mobilization</vt:lpstr>
      <vt:lpstr>Newfoundland – 8/41</vt:lpstr>
      <vt:lpstr>Troops</vt:lpstr>
      <vt:lpstr>Continued…</vt:lpstr>
      <vt:lpstr>Battle of the Atlantic</vt:lpstr>
      <vt:lpstr>PowerPoint Presentation</vt:lpstr>
      <vt:lpstr>Convoy System</vt:lpstr>
      <vt:lpstr>Africa Campaign</vt:lpstr>
      <vt:lpstr>PowerPoint Presentation</vt:lpstr>
      <vt:lpstr>PowerPoint Presentation</vt:lpstr>
      <vt:lpstr>PowerPoint Presentation</vt:lpstr>
      <vt:lpstr>PowerPoint Presentation</vt:lpstr>
      <vt:lpstr>Operation Overlord</vt:lpstr>
      <vt:lpstr>PowerPoint Presentation</vt:lpstr>
      <vt:lpstr>PowerPoint Presentation</vt:lpstr>
      <vt:lpstr>D-Day 6-6-1944</vt:lpstr>
      <vt:lpstr>PowerPoint Presentation</vt:lpstr>
      <vt:lpstr>End of the War</vt:lpstr>
    </vt:vector>
  </TitlesOfParts>
  <Company>SJO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US: European Theater</dc:title>
  <dc:creator>beckettd</dc:creator>
  <cp:lastModifiedBy>beckettd</cp:lastModifiedBy>
  <cp:revision>14</cp:revision>
  <dcterms:created xsi:type="dcterms:W3CDTF">2014-05-16T13:24:38Z</dcterms:created>
  <dcterms:modified xsi:type="dcterms:W3CDTF">2014-05-16T17:49:15Z</dcterms:modified>
</cp:coreProperties>
</file>