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75" autoAdjust="0"/>
  </p:normalViewPr>
  <p:slideViewPr>
    <p:cSldViewPr>
      <p:cViewPr>
        <p:scale>
          <a:sx n="60" d="100"/>
          <a:sy n="60" d="100"/>
        </p:scale>
        <p:origin x="-102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546570-B93D-49FF-ADC5-B1AA9B9D993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D6E5AC-F9B4-4922-A60A-8E1F3B8EDF7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abel.hathitrust.org/cgi/pt?id=uc1.32106007458745;view=1up;seq=18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Takes the joy out of work</a:t>
            </a:r>
          </a:p>
          <a:p>
            <a:r>
              <a:rPr lang="en-US" dirty="0" smtClean="0"/>
              <a:t>Kills morale</a:t>
            </a:r>
          </a:p>
          <a:p>
            <a:r>
              <a:rPr lang="en-US" dirty="0" smtClean="0"/>
              <a:t>Loyalty and craftsmanship suffer.  </a:t>
            </a:r>
          </a:p>
          <a:p>
            <a:r>
              <a:rPr lang="en-US" dirty="0" smtClean="0"/>
              <a:t>Work conditions worsen. Workers are easily replaceable.</a:t>
            </a:r>
          </a:p>
          <a:p>
            <a:pPr lvl="1"/>
            <a:r>
              <a:rPr lang="en-US" dirty="0" smtClean="0"/>
              <a:t>Faulty equipment, lighting, ventilation; accidents increase.</a:t>
            </a:r>
          </a:p>
          <a:p>
            <a:r>
              <a:rPr lang="en-US" dirty="0" smtClean="0"/>
              <a:t>Weekly death rate in 1882 is 675 (120 in 2000).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7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is Money</a:t>
            </a:r>
            <a:br>
              <a:rPr lang="en-US" dirty="0" smtClean="0"/>
            </a:br>
            <a:r>
              <a:rPr lang="en-US" dirty="0" err="1" smtClean="0"/>
              <a:t>Money</a:t>
            </a:r>
            <a:r>
              <a:rPr lang="en-US" dirty="0" smtClean="0"/>
              <a:t> Never Sleeps (Sam)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Worker wages .10-.60/hour.  38-68 work week in 1900.</a:t>
            </a:r>
          </a:p>
          <a:p>
            <a:r>
              <a:rPr lang="en-US" dirty="0" smtClean="0"/>
              <a:t>1913 </a:t>
            </a:r>
            <a:r>
              <a:rPr lang="en-US" dirty="0" err="1" smtClean="0"/>
              <a:t>cpi</a:t>
            </a:r>
            <a:r>
              <a:rPr lang="en-US" dirty="0" smtClean="0"/>
              <a:t> calculator (best I could find on short notice) is</a:t>
            </a:r>
            <a:r>
              <a:rPr lang="en-US" dirty="0"/>
              <a:t> </a:t>
            </a:r>
            <a:r>
              <a:rPr lang="en-US" dirty="0" smtClean="0"/>
              <a:t>.10-.60 </a:t>
            </a:r>
            <a:r>
              <a:rPr lang="en-US" b="1" dirty="0" smtClean="0"/>
              <a:t>is 2.36-14.12 </a:t>
            </a:r>
            <a:r>
              <a:rPr lang="en-US" dirty="0" smtClean="0"/>
              <a:t>in 2013.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babel.hathitrust.org/cgi/pt?id=uc1.32106007458745;view=1up;seq=180</a:t>
            </a:r>
            <a:endParaRPr lang="en-US" dirty="0" smtClean="0"/>
          </a:p>
          <a:p>
            <a:r>
              <a:rPr lang="en-US" dirty="0" smtClean="0"/>
              <a:t>Depends on job and part of the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Racism and nativism didn’t allow for fair treatment of immigrant workers</a:t>
            </a:r>
          </a:p>
          <a:p>
            <a:r>
              <a:rPr lang="en-US" dirty="0"/>
              <a:t>Child labor used because little hands could more easily reach tight reaches in machines</a:t>
            </a:r>
          </a:p>
          <a:p>
            <a:r>
              <a:rPr lang="en-US" dirty="0"/>
              <a:t>1 our of 4 textile workers in North Carolina was a child aged 10-15.</a:t>
            </a:r>
          </a:p>
          <a:p>
            <a:r>
              <a:rPr lang="en-US" dirty="0"/>
              <a:t>Worked 12 hour shifts at night for little pay – 25-50 cents a day.</a:t>
            </a:r>
          </a:p>
          <a:p>
            <a:r>
              <a:rPr lang="en-US" dirty="0"/>
              <a:t>Unskilled adult laborers worked 60 hour weeks for less than $10 a week.</a:t>
            </a:r>
          </a:p>
          <a:p>
            <a:r>
              <a:rPr lang="en-US" dirty="0"/>
              <a:t>1881 – 30,000 railroad workers killed on the job.</a:t>
            </a:r>
          </a:p>
          <a:p>
            <a:r>
              <a:rPr lang="en-US" dirty="0"/>
              <a:t>Company towns – work for the company and live in its housing – workers paid in script, money that could only be used  in that town.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Union – collective association of workers who negotiate with the company as a singular entity.</a:t>
            </a:r>
          </a:p>
          <a:p>
            <a:r>
              <a:rPr lang="en-US" dirty="0" smtClean="0"/>
              <a:t>Strike – refusal to work until satisfactory conditions are met: conditions, pay, termination, # of workers</a:t>
            </a:r>
          </a:p>
          <a:p>
            <a:r>
              <a:rPr lang="en-US" dirty="0" smtClean="0"/>
              <a:t>Farmers – cooperatives: not quite a union, but banded together to sell/buy grain/supplies from companies.</a:t>
            </a:r>
          </a:p>
          <a:p>
            <a:r>
              <a:rPr lang="en-US" dirty="0" smtClean="0"/>
              <a:t>Known as the </a:t>
            </a:r>
            <a:r>
              <a:rPr lang="en-US" u="sng" dirty="0" smtClean="0"/>
              <a:t>Grange</a:t>
            </a:r>
            <a:r>
              <a:rPr lang="en-US" dirty="0" smtClean="0"/>
              <a:t> movement.</a:t>
            </a:r>
          </a:p>
          <a:p>
            <a:r>
              <a:rPr lang="en-US" dirty="0" smtClean="0"/>
              <a:t>Companies reacted with:</a:t>
            </a:r>
          </a:p>
          <a:p>
            <a:pPr lvl="1"/>
            <a:r>
              <a:rPr lang="en-US" dirty="0" smtClean="0"/>
              <a:t>Termination of employment</a:t>
            </a:r>
          </a:p>
          <a:p>
            <a:pPr lvl="1"/>
            <a:r>
              <a:rPr lang="en-US" dirty="0" smtClean="0"/>
              <a:t>Blacklist – companies shared information about employees associated with unionization</a:t>
            </a:r>
          </a:p>
          <a:p>
            <a:pPr lvl="1"/>
            <a:r>
              <a:rPr lang="en-US" dirty="0" smtClean="0"/>
              <a:t>Yellow dog contract – hiring workers who agree to not join a union (unions called them scabs)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America</a:t>
            </a:r>
            <a:endParaRPr lang="en-US" dirty="0"/>
          </a:p>
        </p:txBody>
      </p:sp>
      <p:pic>
        <p:nvPicPr>
          <p:cNvPr id="1026" name="Picture 2" descr="http://cdn.theatlantic.com/static/mt/assets/richard_florida/Florida_JobMachine_5-4_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9360"/>
            <a:ext cx="8763000" cy="562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principle causes of the spike in manufacturing?</a:t>
            </a:r>
          </a:p>
          <a:p>
            <a:r>
              <a:rPr lang="en-US" dirty="0" smtClean="0"/>
              <a:t>What are the effects?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Political</a:t>
            </a:r>
          </a:p>
          <a:p>
            <a:r>
              <a:rPr lang="en-US" dirty="0" smtClean="0"/>
              <a:t>Why the downturn and/or shift in the 1950’s through today?</a:t>
            </a:r>
          </a:p>
          <a:p>
            <a:r>
              <a:rPr lang="en-US" dirty="0" smtClean="0"/>
              <a:t>Effects?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Political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8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Growth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Inventions</a:t>
            </a:r>
          </a:p>
          <a:p>
            <a:r>
              <a:rPr lang="en-US" dirty="0" smtClean="0"/>
              <a:t>Capitalism</a:t>
            </a:r>
          </a:p>
          <a:p>
            <a:r>
              <a:rPr lang="en-US" dirty="0" smtClean="0"/>
              <a:t>Surplus capital</a:t>
            </a:r>
          </a:p>
          <a:p>
            <a:r>
              <a:rPr lang="en-US" dirty="0" smtClean="0"/>
              <a:t>Reconstruction </a:t>
            </a:r>
            <a:endParaRPr lang="en-US" dirty="0" smtClean="0"/>
          </a:p>
          <a:p>
            <a:r>
              <a:rPr lang="en-US" dirty="0" smtClean="0"/>
              <a:t>Surplus of workers willing to work</a:t>
            </a:r>
          </a:p>
          <a:p>
            <a:r>
              <a:rPr lang="en-US" dirty="0" smtClean="0"/>
              <a:t>Immigration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3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of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leaving the farms.  Why?</a:t>
            </a:r>
          </a:p>
          <a:p>
            <a:r>
              <a:rPr lang="en-US" dirty="0" smtClean="0"/>
              <a:t>Immigration – 14 million immigrants from 1860-1900</a:t>
            </a:r>
          </a:p>
          <a:p>
            <a:pPr lvl="1"/>
            <a:r>
              <a:rPr lang="en-US" dirty="0" smtClean="0"/>
              <a:t>Contract Labor Act (1864): employers pay cost of passage, in return immigrants work for employers for set amount of time (up to a year).  </a:t>
            </a:r>
          </a:p>
          <a:p>
            <a:r>
              <a:rPr lang="en-US" dirty="0" smtClean="0"/>
              <a:t>Urbanization – people living in the cities near their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143000"/>
            <a:ext cx="846666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5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esri.com/news/arcnews/winter0809articles/winter0809gifs/p9p2-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3" y="190498"/>
            <a:ext cx="8572500" cy="662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whole family contributed to the household income.</a:t>
            </a:r>
          </a:p>
          <a:p>
            <a:pPr lvl="1"/>
            <a:r>
              <a:rPr lang="en-US" dirty="0" smtClean="0"/>
              <a:t>Kids left school to work in mines, manufacturing.</a:t>
            </a:r>
          </a:p>
          <a:p>
            <a:pPr lvl="2"/>
            <a:r>
              <a:rPr lang="en-US" dirty="0" smtClean="0"/>
              <a:t>Few child labor laws</a:t>
            </a:r>
          </a:p>
          <a:p>
            <a:r>
              <a:rPr lang="en-US" dirty="0" smtClean="0"/>
              <a:t>Laissez-faire economics – no government regulation.  Social Darwinism.</a:t>
            </a:r>
          </a:p>
          <a:p>
            <a:r>
              <a:rPr lang="en-US" dirty="0" smtClean="0"/>
              <a:t>No welfare (unemployment insurance)</a:t>
            </a:r>
          </a:p>
          <a:p>
            <a:r>
              <a:rPr lang="en-US" dirty="0" smtClean="0"/>
              <a:t>No food stamps (supplemental nutrition assistance)</a:t>
            </a:r>
          </a:p>
          <a:p>
            <a:r>
              <a:rPr lang="en-US" dirty="0" smtClean="0"/>
              <a:t>No social security</a:t>
            </a:r>
          </a:p>
          <a:p>
            <a:r>
              <a:rPr lang="en-US" dirty="0" smtClean="0"/>
              <a:t>No Medicare/</a:t>
            </a:r>
            <a:r>
              <a:rPr lang="en-US" dirty="0"/>
              <a:t>M</a:t>
            </a:r>
            <a:r>
              <a:rPr lang="en-US" dirty="0" smtClean="0"/>
              <a:t>edicaid</a:t>
            </a:r>
          </a:p>
          <a:p>
            <a:r>
              <a:rPr lang="en-US" dirty="0" smtClean="0"/>
              <a:t>No workman’s compensation</a:t>
            </a:r>
          </a:p>
          <a:p>
            <a:r>
              <a:rPr lang="en-US" dirty="0" smtClean="0"/>
              <a:t>Charities</a:t>
            </a:r>
          </a:p>
        </p:txBody>
      </p:sp>
    </p:spTree>
    <p:extLst>
      <p:ext uri="{BB962C8B-B14F-4D97-AF65-F5344CB8AC3E}">
        <p14:creationId xmlns:p14="http://schemas.microsoft.com/office/powerpoint/2010/main" val="30599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hourly work limit</a:t>
            </a:r>
          </a:p>
          <a:p>
            <a:r>
              <a:rPr lang="en-US" dirty="0" smtClean="0"/>
              <a:t>No overtime</a:t>
            </a:r>
          </a:p>
          <a:p>
            <a:r>
              <a:rPr lang="en-US" dirty="0" smtClean="0"/>
              <a:t>Piecework – paid per item or gross produced</a:t>
            </a:r>
          </a:p>
          <a:p>
            <a:pPr lvl="1"/>
            <a:r>
              <a:rPr lang="en-US" dirty="0" smtClean="0"/>
              <a:t>Who/what does this type of work favor?</a:t>
            </a:r>
          </a:p>
          <a:p>
            <a:r>
              <a:rPr lang="en-US" dirty="0" smtClean="0"/>
              <a:t>Frederick Winslow Taylor – break large tasks into a number of steps then have a worker do one step.  Goal is efficiency.  </a:t>
            </a:r>
            <a:r>
              <a:rPr lang="en-US" b="1" dirty="0" smtClean="0"/>
              <a:t>Division of Labor.</a:t>
            </a:r>
            <a:endParaRPr lang="en-US" dirty="0" smtClean="0"/>
          </a:p>
          <a:p>
            <a:r>
              <a:rPr lang="en-US" dirty="0" smtClean="0"/>
              <a:t>Works become replaceable, low skilled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5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376</TotalTime>
  <Words>529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Workers</vt:lpstr>
      <vt:lpstr>Changing America</vt:lpstr>
      <vt:lpstr>Questions</vt:lpstr>
      <vt:lpstr>Industrial Growth Factors</vt:lpstr>
      <vt:lpstr>Supply of Workers</vt:lpstr>
      <vt:lpstr>PowerPoint Presentation</vt:lpstr>
      <vt:lpstr>PowerPoint Presentation</vt:lpstr>
      <vt:lpstr>Work</vt:lpstr>
      <vt:lpstr>Work</vt:lpstr>
      <vt:lpstr>Work</vt:lpstr>
      <vt:lpstr>Time is Money Money Never Sleeps (Sam)</vt:lpstr>
      <vt:lpstr>Tidbits</vt:lpstr>
      <vt:lpstr>Result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Workers</dc:title>
  <dc:creator>beckettd</dc:creator>
  <cp:lastModifiedBy>beckettd</cp:lastModifiedBy>
  <cp:revision>10</cp:revision>
  <dcterms:created xsi:type="dcterms:W3CDTF">2014-02-04T14:32:45Z</dcterms:created>
  <dcterms:modified xsi:type="dcterms:W3CDTF">2014-02-04T20:57:24Z</dcterms:modified>
</cp:coreProperties>
</file>